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1"/>
    <p:sldMasterId id="2147483648" r:id="rId2"/>
  </p:sldMasterIdLst>
  <p:notesMasterIdLst>
    <p:notesMasterId r:id="rId34"/>
  </p:notesMasterIdLst>
  <p:handoutMasterIdLst>
    <p:handoutMasterId r:id="rId35"/>
  </p:handoutMasterIdLst>
  <p:sldIdLst>
    <p:sldId id="256" r:id="rId3"/>
    <p:sldId id="273" r:id="rId4"/>
    <p:sldId id="259" r:id="rId5"/>
    <p:sldId id="274" r:id="rId6"/>
    <p:sldId id="257" r:id="rId7"/>
    <p:sldId id="275" r:id="rId8"/>
    <p:sldId id="264" r:id="rId9"/>
    <p:sldId id="276" r:id="rId10"/>
    <p:sldId id="258" r:id="rId11"/>
    <p:sldId id="278" r:id="rId12"/>
    <p:sldId id="267" r:id="rId13"/>
    <p:sldId id="279" r:id="rId14"/>
    <p:sldId id="260" r:id="rId15"/>
    <p:sldId id="280" r:id="rId16"/>
    <p:sldId id="268" r:id="rId17"/>
    <p:sldId id="286" r:id="rId18"/>
    <p:sldId id="261" r:id="rId19"/>
    <p:sldId id="282" r:id="rId20"/>
    <p:sldId id="269" r:id="rId21"/>
    <p:sldId id="283" r:id="rId22"/>
    <p:sldId id="270" r:id="rId23"/>
    <p:sldId id="284" r:id="rId24"/>
    <p:sldId id="262" r:id="rId25"/>
    <p:sldId id="285" r:id="rId26"/>
    <p:sldId id="287" r:id="rId27"/>
    <p:sldId id="292" r:id="rId28"/>
    <p:sldId id="289" r:id="rId29"/>
    <p:sldId id="293" r:id="rId30"/>
    <p:sldId id="291" r:id="rId31"/>
    <p:sldId id="294" r:id="rId32"/>
    <p:sldId id="272"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C82"/>
    <a:srgbClr val="95288B"/>
    <a:srgbClr val="0178B9"/>
    <a:srgbClr val="017835"/>
    <a:srgbClr val="019235"/>
    <a:srgbClr val="018B35"/>
    <a:srgbClr val="FF8B35"/>
    <a:srgbClr val="019200"/>
    <a:srgbClr val="009235"/>
    <a:srgbClr val="3E3E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02" autoAdjust="0"/>
    <p:restoredTop sz="95067" autoAdjust="0"/>
  </p:normalViewPr>
  <p:slideViewPr>
    <p:cSldViewPr snapToGrid="0" snapToObjects="1">
      <p:cViewPr varScale="1">
        <p:scale>
          <a:sx n="70" d="100"/>
          <a:sy n="70" d="100"/>
        </p:scale>
        <p:origin x="200" y="18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431F06-9566-AA4F-B07A-4F3DF5275BC5}" type="datetimeFigureOut">
              <a:rPr lang="en-US" smtClean="0"/>
              <a:t>2/14/19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8903D-9681-9043-9918-C5F7BB68152D}" type="slidenum">
              <a:rPr lang="en-US" smtClean="0"/>
              <a:t>‹#›</a:t>
            </a:fld>
            <a:endParaRPr lang="en-US"/>
          </a:p>
        </p:txBody>
      </p:sp>
    </p:spTree>
    <p:extLst>
      <p:ext uri="{BB962C8B-B14F-4D97-AF65-F5344CB8AC3E}">
        <p14:creationId xmlns:p14="http://schemas.microsoft.com/office/powerpoint/2010/main" val="525497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6B66C-0D43-144E-9A42-EB7E0DBE1C31}" type="datetimeFigureOut">
              <a:rPr lang="en-US" smtClean="0"/>
              <a:t>2/14/19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F6086-FC1C-E144-AFA4-7321486F58EE}" type="slidenum">
              <a:rPr lang="en-US" smtClean="0"/>
              <a:t>‹#›</a:t>
            </a:fld>
            <a:endParaRPr lang="en-US"/>
          </a:p>
        </p:txBody>
      </p:sp>
    </p:spTree>
    <p:extLst>
      <p:ext uri="{BB962C8B-B14F-4D97-AF65-F5344CB8AC3E}">
        <p14:creationId xmlns:p14="http://schemas.microsoft.com/office/powerpoint/2010/main" val="8935951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E0CF6086-FC1C-E144-AFA4-7321486F58EE}" type="slidenum">
              <a:rPr lang="en-US" smtClean="0"/>
              <a:t>1</a:t>
            </a:fld>
            <a:endParaRPr lang="en-US"/>
          </a:p>
        </p:txBody>
      </p:sp>
    </p:spTree>
    <p:extLst>
      <p:ext uri="{BB962C8B-B14F-4D97-AF65-F5344CB8AC3E}">
        <p14:creationId xmlns:p14="http://schemas.microsoft.com/office/powerpoint/2010/main" val="1633578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9DE-3E29-5E49-814C-25D91F0E3B64}"/>
              </a:ext>
            </a:extLst>
          </p:cNvPr>
          <p:cNvSpPr>
            <a:spLocks noGrp="1"/>
          </p:cNvSpPr>
          <p:nvPr>
            <p:ph type="title" hasCustomPrompt="1"/>
          </p:nvPr>
        </p:nvSpPr>
        <p:spPr>
          <a:xfrm>
            <a:off x="628650" y="4451350"/>
            <a:ext cx="7886700" cy="1325563"/>
          </a:xfrm>
          <a:prstGeom prst="rect">
            <a:avLst/>
          </a:prstGeom>
        </p:spPr>
        <p:txBody>
          <a:bodyPr/>
          <a:lstStyle>
            <a:lvl1pPr marL="228600" marR="0" indent="-228600" algn="r" defTabSz="914400" rtl="0" eaLnBrk="1" fontAlgn="auto" latinLnBrk="0" hangingPunct="1">
              <a:lnSpc>
                <a:spcPct val="90000"/>
              </a:lnSpc>
              <a:spcBef>
                <a:spcPts val="1000"/>
              </a:spcBef>
              <a:spcAft>
                <a:spcPts val="0"/>
              </a:spcAft>
              <a:buClrTx/>
              <a:buSzTx/>
              <a:buFontTx/>
              <a:buNone/>
              <a:tabLst/>
              <a:defRPr sz="2800">
                <a:solidFill>
                  <a:schemeClr val="bg1"/>
                </a:solidFill>
              </a:defRPr>
            </a:lvl1pPr>
          </a:lstStyle>
          <a:p>
            <a:pPr marL="228600" marR="0" lvl="0" indent="-228600" defTabSz="914400" rtl="0" eaLnBrk="1" fontAlgn="auto" latinLnBrk="0" hangingPunct="1">
              <a:lnSpc>
                <a:spcPct val="90000"/>
              </a:lnSpc>
              <a:spcBef>
                <a:spcPts val="1000"/>
              </a:spcBef>
              <a:spcAft>
                <a:spcPts val="0"/>
              </a:spcAft>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Click to edit Master subtitle style</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Date Placeholder 2">
            <a:extLst>
              <a:ext uri="{FF2B5EF4-FFF2-40B4-BE49-F238E27FC236}">
                <a16:creationId xmlns:a16="http://schemas.microsoft.com/office/drawing/2014/main" id="{70FD5DB2-8E97-8D4B-B39A-84A8BC1F1508}"/>
              </a:ext>
            </a:extLst>
          </p:cNvPr>
          <p:cNvSpPr>
            <a:spLocks noGrp="1"/>
          </p:cNvSpPr>
          <p:nvPr>
            <p:ph type="dt" sz="half" idx="10"/>
          </p:nvPr>
        </p:nvSpPr>
        <p:spPr/>
        <p:txBody>
          <a:bodyPr/>
          <a:lstStyle/>
          <a:p>
            <a:r>
              <a:rPr lang="en-US" b="1"/>
              <a:t>© InnoValor, 2018</a:t>
            </a:r>
            <a:endParaRPr lang="en-US"/>
          </a:p>
          <a:p>
            <a:endParaRPr lang="en-US"/>
          </a:p>
        </p:txBody>
      </p:sp>
      <p:sp>
        <p:nvSpPr>
          <p:cNvPr id="4" name="Footer Placeholder 3">
            <a:extLst>
              <a:ext uri="{FF2B5EF4-FFF2-40B4-BE49-F238E27FC236}">
                <a16:creationId xmlns:a16="http://schemas.microsoft.com/office/drawing/2014/main" id="{2C1AFBEE-6429-8647-AF37-7A320A7E1AC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08279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83577"/>
            <a:ext cx="3008313" cy="651521"/>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783577"/>
            <a:ext cx="5111750" cy="534258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5171" y="103235"/>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3590930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10598"/>
            <a:ext cx="5486400" cy="3916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5171" y="103235"/>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2927219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438" y="145110"/>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1106402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0067"/>
            <a:ext cx="2057400" cy="535609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770067"/>
            <a:ext cx="6019800" cy="53560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51965" y="103235"/>
            <a:ext cx="2136803"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1275502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Content Placeholder 5"/>
          <p:cNvSpPr>
            <a:spLocks noGrp="1"/>
          </p:cNvSpPr>
          <p:nvPr>
            <p:ph sz="quarter" idx="12"/>
          </p:nvPr>
        </p:nvSpPr>
        <p:spPr>
          <a:xfrm>
            <a:off x="457200" y="1634708"/>
            <a:ext cx="8229600" cy="4512330"/>
          </a:xfrm>
        </p:spPr>
        <p:txBody>
          <a:bodyPr/>
          <a:lstStyle>
            <a:lvl1pPr>
              <a:defRPr sz="29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462438" y="136304"/>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panose="020F0502020204030204" pitchFamily="34" charset="0"/>
                <a:cs typeface="Calibri" panose="020F0502020204030204" pitchFamily="34" charset="0"/>
              </a:rPr>
              <a:t>business plan</a:t>
            </a:r>
          </a:p>
        </p:txBody>
      </p:sp>
    </p:spTree>
    <p:extLst>
      <p:ext uri="{BB962C8B-B14F-4D97-AF65-F5344CB8AC3E}">
        <p14:creationId xmlns:p14="http://schemas.microsoft.com/office/powerpoint/2010/main" val="425112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a:noFill/>
        </p:spPr>
        <p:txBody>
          <a:bodyPr/>
          <a:lstStyle>
            <a:lvl1pPr algn="ctr">
              <a:defRPr sz="5400" spc="100">
                <a:solidFill>
                  <a:srgbClr val="009C82"/>
                </a:solidFill>
              </a:defRPr>
            </a:lvl1pPr>
          </a:lstStyle>
          <a:p>
            <a:r>
              <a:rPr lang="en-US" dirty="0"/>
              <a:t>Business Plan</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1651934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1"/>
          <p:cNvSpPr>
            <a:spLocks noGrp="1"/>
          </p:cNvSpPr>
          <p:nvPr>
            <p:ph type="title"/>
          </p:nvPr>
        </p:nvSpPr>
        <p:spPr>
          <a:xfrm>
            <a:off x="457200" y="932187"/>
            <a:ext cx="8229600" cy="566509"/>
          </a:xfrm>
        </p:spPr>
        <p:txBody>
          <a:bodyPr lIns="0" tIns="0" rIns="0" bIns="0">
            <a:noAutofit/>
          </a:bodyPr>
          <a:lstStyle>
            <a:lvl1pPr algn="l">
              <a:defRPr sz="3200"/>
            </a:lvl1pPr>
          </a:lstStyle>
          <a:p>
            <a:r>
              <a:rPr lang="en-US" dirty="0"/>
              <a:t>Click to edit Master title style</a:t>
            </a:r>
          </a:p>
        </p:txBody>
      </p:sp>
      <p:sp>
        <p:nvSpPr>
          <p:cNvPr id="9" name="Content Placeholder 2"/>
          <p:cNvSpPr>
            <a:spLocks noGrp="1"/>
          </p:cNvSpPr>
          <p:nvPr>
            <p:ph idx="1"/>
          </p:nvPr>
        </p:nvSpPr>
        <p:spPr>
          <a:xfrm>
            <a:off x="457200" y="1600200"/>
            <a:ext cx="8229600" cy="4525963"/>
          </a:xfrm>
        </p:spPr>
        <p:txBody>
          <a:bodyPr/>
          <a:lstStyle>
            <a:lvl1pPr marL="0" indent="0">
              <a:buFont typeface="Arial"/>
              <a:buNone/>
              <a:defRPr sz="2900">
                <a:latin typeface="Calibri" panose="020F0502020204030204" pitchFamily="34" charset="0"/>
                <a:cs typeface="Calibri" panose="020F0502020204030204" pitchFamily="34" charset="0"/>
              </a:defRPr>
            </a:lvl1pPr>
            <a:lvl2pPr>
              <a:defRPr sz="2400">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sz="20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464413" y="129497"/>
            <a:ext cx="2675462" cy="553998"/>
          </a:xfrm>
          <a:prstGeom prst="rect">
            <a:avLst/>
          </a:prstGeom>
          <a:noFill/>
        </p:spPr>
        <p:txBody>
          <a:bodyPr wrap="none" lIns="0" tIns="0" rIns="0" bIns="0" rtlCol="0">
            <a:spAutoFit/>
          </a:bodyPr>
          <a:lstStyle/>
          <a:p>
            <a:pPr algn="dist"/>
            <a:r>
              <a:rPr lang="en-US" sz="36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35068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a:noAutofit/>
          </a:bodyPr>
          <a:lstStyle>
            <a:lvl1pPr algn="l">
              <a:defRPr sz="3200">
                <a:latin typeface="+mj-lt"/>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464413" y="129497"/>
            <a:ext cx="2675462" cy="553998"/>
          </a:xfrm>
          <a:prstGeom prst="rect">
            <a:avLst/>
          </a:prstGeom>
          <a:noFill/>
        </p:spPr>
        <p:txBody>
          <a:bodyPr wrap="none" lIns="0" tIns="0" rIns="0" bIns="0" rtlCol="0">
            <a:spAutoFit/>
          </a:bodyPr>
          <a:lstStyle/>
          <a:p>
            <a:pPr algn="dist"/>
            <a:r>
              <a:rPr lang="en-US" sz="3600" b="0" kern="1200" spc="100" normalizeH="0" dirty="0">
                <a:solidFill>
                  <a:srgbClr val="009C82"/>
                </a:solidFill>
                <a:latin typeface="+mn-lt"/>
                <a:cs typeface="Calibri"/>
              </a:rPr>
              <a:t>business plan</a:t>
            </a:r>
          </a:p>
        </p:txBody>
      </p:sp>
    </p:spTree>
    <p:extLst>
      <p:ext uri="{BB962C8B-B14F-4D97-AF65-F5344CB8AC3E}">
        <p14:creationId xmlns:p14="http://schemas.microsoft.com/office/powerpoint/2010/main" val="423345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812" y="103235"/>
            <a:ext cx="2115112"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395771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3643"/>
            <a:ext cx="8229600" cy="748564"/>
          </a:xfrm>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5171" y="103235"/>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152107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5237"/>
            <a:ext cx="4040188"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5237"/>
            <a:ext cx="4041775"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10" name="TextBox 9"/>
          <p:cNvSpPr txBox="1"/>
          <p:nvPr userDrawn="1"/>
        </p:nvSpPr>
        <p:spPr>
          <a:xfrm>
            <a:off x="455171" y="103235"/>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3455532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6" name="TextBox 5"/>
          <p:cNvSpPr txBox="1"/>
          <p:nvPr userDrawn="1"/>
        </p:nvSpPr>
        <p:spPr>
          <a:xfrm>
            <a:off x="455171" y="103235"/>
            <a:ext cx="2130391" cy="430887"/>
          </a:xfrm>
          <a:prstGeom prst="rect">
            <a:avLst/>
          </a:prstGeom>
          <a:noFill/>
        </p:spPr>
        <p:txBody>
          <a:bodyPr wrap="none" lIns="0" tIns="0" rIns="0" bIns="0" rtlCol="0">
            <a:spAutoFit/>
          </a:bodyPr>
          <a:lstStyle/>
          <a:p>
            <a:pPr algn="dist"/>
            <a:r>
              <a:rPr lang="en-US" sz="2800" b="0" kern="1200" spc="100" normalizeH="0" dirty="0">
                <a:solidFill>
                  <a:srgbClr val="009C82"/>
                </a:solidFill>
                <a:latin typeface="Calibri"/>
                <a:cs typeface="Calibri"/>
              </a:rPr>
              <a:t>business plan</a:t>
            </a:r>
          </a:p>
        </p:txBody>
      </p:sp>
    </p:spTree>
    <p:extLst>
      <p:ext uri="{BB962C8B-B14F-4D97-AF65-F5344CB8AC3E}">
        <p14:creationId xmlns:p14="http://schemas.microsoft.com/office/powerpoint/2010/main" val="1704168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21598754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3.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9C8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FB81494-C072-EF40-A244-FE42244CB6C9}"/>
              </a:ext>
            </a:extLst>
          </p:cNvPr>
          <p:cNvSpPr txBox="1">
            <a:spLocks/>
          </p:cNvSpPr>
          <p:nvPr userDrawn="1"/>
        </p:nvSpPr>
        <p:spPr>
          <a:xfrm>
            <a:off x="685800" y="2130425"/>
            <a:ext cx="7852410" cy="1470025"/>
          </a:xfrm>
          <a:prstGeom prst="rect">
            <a:avLst/>
          </a:prstGeom>
        </p:spPr>
        <p:txBody>
          <a:bodyPr rIns="0"/>
          <a:lstStyle>
            <a:lvl1pPr algn="ctr" defTabSz="914400" rtl="0" eaLnBrk="1" latinLnBrk="0" hangingPunct="1">
              <a:lnSpc>
                <a:spcPct val="90000"/>
              </a:lnSpc>
              <a:spcBef>
                <a:spcPct val="0"/>
              </a:spcBef>
              <a:buNone/>
              <a:defRPr sz="5400" kern="1200" spc="100">
                <a:solidFill>
                  <a:srgbClr val="0178B9"/>
                </a:solidFill>
                <a:latin typeface="+mj-lt"/>
                <a:ea typeface="+mj-ea"/>
                <a:cs typeface="+mj-cs"/>
              </a:defRPr>
            </a:lvl1pPr>
          </a:lstStyle>
          <a:p>
            <a:pPr algn="r"/>
            <a:r>
              <a:rPr lang="en-US" sz="5000" b="0" dirty="0">
                <a:solidFill>
                  <a:schemeClr val="bg1"/>
                </a:solidFill>
                <a:latin typeface="CorpidOffice C1s" panose="020B0603040502060204" pitchFamily="34" charset="77"/>
              </a:rPr>
              <a:t>BUSINESS PLAN</a:t>
            </a:r>
          </a:p>
        </p:txBody>
      </p:sp>
      <p:sp>
        <p:nvSpPr>
          <p:cNvPr id="9" name="Date Placeholder 3">
            <a:extLst>
              <a:ext uri="{FF2B5EF4-FFF2-40B4-BE49-F238E27FC236}">
                <a16:creationId xmlns:a16="http://schemas.microsoft.com/office/drawing/2014/main" id="{072FED2F-FBB7-8D4A-95F5-7F49A5F68A5D}"/>
              </a:ext>
            </a:extLst>
          </p:cNvPr>
          <p:cNvSpPr>
            <a:spLocks noGrp="1"/>
          </p:cNvSpPr>
          <p:nvPr>
            <p:ph type="dt" sz="half" idx="2"/>
          </p:nvPr>
        </p:nvSpPr>
        <p:spPr>
          <a:xfrm>
            <a:off x="457200" y="6356350"/>
            <a:ext cx="2133600" cy="365125"/>
          </a:xfrm>
          <a:prstGeom prst="rect">
            <a:avLst/>
          </a:prstGeom>
        </p:spPr>
        <p:txBody>
          <a:bodyPr/>
          <a:lstStyle>
            <a:lvl1pPr>
              <a:defRPr sz="1200">
                <a:solidFill>
                  <a:schemeClr val="bg1"/>
                </a:solidFill>
              </a:defRPr>
            </a:lvl1pPr>
          </a:lstStyle>
          <a:p>
            <a:r>
              <a:rPr lang="en-US" b="1" dirty="0"/>
              <a:t>© InnoValor, 2018</a:t>
            </a:r>
            <a:endParaRPr lang="en-US" dirty="0"/>
          </a:p>
          <a:p>
            <a:endParaRPr lang="en-US" dirty="0"/>
          </a:p>
        </p:txBody>
      </p:sp>
      <p:sp>
        <p:nvSpPr>
          <p:cNvPr id="10" name="Footer Placeholder 4">
            <a:extLst>
              <a:ext uri="{FF2B5EF4-FFF2-40B4-BE49-F238E27FC236}">
                <a16:creationId xmlns:a16="http://schemas.microsoft.com/office/drawing/2014/main" id="{ACF5A135-2C7F-8C41-9DA4-8A58F8B253A0}"/>
              </a:ext>
            </a:extLst>
          </p:cNvPr>
          <p:cNvSpPr>
            <a:spLocks noGrp="1"/>
          </p:cNvSpPr>
          <p:nvPr>
            <p:ph type="ftr" sz="quarter" idx="3"/>
          </p:nvPr>
        </p:nvSpPr>
        <p:spPr>
          <a:xfrm>
            <a:off x="3124200" y="6356350"/>
            <a:ext cx="2895600" cy="365125"/>
          </a:xfrm>
          <a:prstGeom prst="rect">
            <a:avLst/>
          </a:prstGeom>
        </p:spPr>
        <p:txBody>
          <a:bodyPr/>
          <a:lstStyle/>
          <a:p>
            <a:endParaRPr lang="en-US"/>
          </a:p>
        </p:txBody>
      </p:sp>
      <p:cxnSp>
        <p:nvCxnSpPr>
          <p:cNvPr id="12" name="Straight Connector 11">
            <a:extLst>
              <a:ext uri="{FF2B5EF4-FFF2-40B4-BE49-F238E27FC236}">
                <a16:creationId xmlns:a16="http://schemas.microsoft.com/office/drawing/2014/main" id="{C281559A-92CA-0941-99FC-A8014E7AE234}"/>
              </a:ext>
            </a:extLst>
          </p:cNvPr>
          <p:cNvCxnSpPr>
            <a:cxnSpLocks/>
          </p:cNvCxnSpPr>
          <p:nvPr userDrawn="1"/>
        </p:nvCxnSpPr>
        <p:spPr>
          <a:xfrm flipH="1">
            <a:off x="600075" y="2865437"/>
            <a:ext cx="7938135"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pic>
        <p:nvPicPr>
          <p:cNvPr id="23" name="Picture 22">
            <a:extLst>
              <a:ext uri="{FF2B5EF4-FFF2-40B4-BE49-F238E27FC236}">
                <a16:creationId xmlns:a16="http://schemas.microsoft.com/office/drawing/2014/main" id="{6B46E970-6F08-C648-94FE-1DFEBACA04C1}"/>
              </a:ext>
            </a:extLst>
          </p:cNvPr>
          <p:cNvPicPr>
            <a:picLocks noChangeAspect="1"/>
          </p:cNvPicPr>
          <p:nvPr userDrawn="1"/>
        </p:nvPicPr>
        <p:blipFill>
          <a:blip r:embed="rId3"/>
          <a:stretch>
            <a:fillRect/>
          </a:stretch>
        </p:blipFill>
        <p:spPr>
          <a:xfrm>
            <a:off x="7364730" y="3002916"/>
            <a:ext cx="1332000" cy="908813"/>
          </a:xfrm>
          <a:prstGeom prst="rect">
            <a:avLst/>
          </a:prstGeom>
        </p:spPr>
      </p:pic>
      <p:pic>
        <p:nvPicPr>
          <p:cNvPr id="11" name="Picture 10">
            <a:extLst>
              <a:ext uri="{FF2B5EF4-FFF2-40B4-BE49-F238E27FC236}">
                <a16:creationId xmlns:a16="http://schemas.microsoft.com/office/drawing/2014/main" id="{439CC589-33DF-544C-87FC-950AAA852765}"/>
              </a:ext>
            </a:extLst>
          </p:cNvPr>
          <p:cNvPicPr>
            <a:picLocks noChangeAspect="1"/>
          </p:cNvPicPr>
          <p:nvPr userDrawn="1"/>
        </p:nvPicPr>
        <p:blipFill>
          <a:blip r:embed="rId4"/>
          <a:stretch>
            <a:fillRect/>
          </a:stretch>
        </p:blipFill>
        <p:spPr>
          <a:xfrm>
            <a:off x="457200" y="174154"/>
            <a:ext cx="2480206" cy="903504"/>
          </a:xfrm>
          <a:prstGeom prst="rect">
            <a:avLst/>
          </a:prstGeom>
        </p:spPr>
      </p:pic>
    </p:spTree>
    <p:extLst>
      <p:ext uri="{BB962C8B-B14F-4D97-AF65-F5344CB8AC3E}">
        <p14:creationId xmlns:p14="http://schemas.microsoft.com/office/powerpoint/2010/main" val="2199471046"/>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8677"/>
            <a:ext cx="8229600" cy="552999"/>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cs typeface="Calibri" panose="020F0502020204030204" pitchFamily="34" charset="0"/>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cs typeface="Calibri" panose="020F0502020204030204" pitchFamily="34" charset="0"/>
              </a:defRPr>
            </a:lvl1pPr>
          </a:lstStyle>
          <a:p>
            <a:endParaRPr lang="en-US" dirty="0"/>
          </a:p>
        </p:txBody>
      </p:sp>
      <p:cxnSp>
        <p:nvCxnSpPr>
          <p:cNvPr id="8" name="Straight Connector 7"/>
          <p:cNvCxnSpPr/>
          <p:nvPr userDrawn="1"/>
        </p:nvCxnSpPr>
        <p:spPr>
          <a:xfrm>
            <a:off x="457200" y="808807"/>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457200" y="6141661"/>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32B6B01F-4CC8-3248-9E73-69923A5F9EB8}"/>
              </a:ext>
            </a:extLst>
          </p:cNvPr>
          <p:cNvPicPr>
            <a:picLocks noChangeAspect="1"/>
          </p:cNvPicPr>
          <p:nvPr userDrawn="1"/>
        </p:nvPicPr>
        <p:blipFill>
          <a:blip r:embed="rId15"/>
          <a:stretch>
            <a:fillRect/>
          </a:stretch>
        </p:blipFill>
        <p:spPr>
          <a:xfrm>
            <a:off x="7420395" y="6308246"/>
            <a:ext cx="1266405" cy="461332"/>
          </a:xfrm>
          <a:prstGeom prst="rect">
            <a:avLst/>
          </a:prstGeom>
        </p:spPr>
      </p:pic>
    </p:spTree>
    <p:extLst>
      <p:ext uri="{BB962C8B-B14F-4D97-AF65-F5344CB8AC3E}">
        <p14:creationId xmlns:p14="http://schemas.microsoft.com/office/powerpoint/2010/main" val="2107975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lvl1pPr algn="l" defTabSz="457200" rtl="0" eaLnBrk="1" latinLnBrk="0" hangingPunct="1">
        <a:spcBef>
          <a:spcPct val="0"/>
        </a:spcBef>
        <a:buNone/>
        <a:defRPr sz="29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342900" indent="-342900" algn="l" defTabSz="457200" rtl="0" eaLnBrk="1" latinLnBrk="0" hangingPunct="1">
        <a:spcBef>
          <a:spcPct val="20000"/>
        </a:spcBef>
        <a:buFont typeface="Arial"/>
        <a:buChar char="•"/>
        <a:defRPr sz="29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242159" y="4437346"/>
            <a:ext cx="6407150" cy="2057400"/>
          </a:xfrm>
          <a:prstGeom prst="rect">
            <a:avLst/>
          </a:prstGeom>
        </p:spPr>
        <p:txBody>
          <a:bodyPr>
            <a:normAutofit/>
          </a:bodyPr>
          <a:lstStyle/>
          <a:p>
            <a:pPr marL="0" indent="0" algn="r">
              <a:buNone/>
              <a:tabLst>
                <a:tab pos="1431925" algn="l"/>
              </a:tabLst>
            </a:pPr>
            <a:r>
              <a:rPr lang="en-US" sz="2400" dirty="0">
                <a:solidFill>
                  <a:schemeClr val="bg1"/>
                </a:solidFill>
              </a:rPr>
              <a:t>Company name:</a:t>
            </a:r>
          </a:p>
          <a:p>
            <a:pPr marL="0" indent="0" algn="r">
              <a:buNone/>
              <a:tabLst>
                <a:tab pos="1431925" algn="l"/>
              </a:tabLst>
            </a:pPr>
            <a:r>
              <a:rPr lang="en-US" sz="2400" dirty="0">
                <a:solidFill>
                  <a:schemeClr val="bg1"/>
                </a:solidFill>
              </a:rPr>
              <a:t>Date:</a:t>
            </a:r>
          </a:p>
          <a:p>
            <a:pPr marL="0" indent="0" algn="r">
              <a:buNone/>
              <a:tabLst>
                <a:tab pos="1431925" algn="l"/>
              </a:tabLst>
            </a:pPr>
            <a:r>
              <a:rPr lang="en-US" sz="2400" dirty="0">
                <a:solidFill>
                  <a:schemeClr val="bg1"/>
                </a:solidFill>
              </a:rPr>
              <a:t>Entrepreneur:</a:t>
            </a:r>
          </a:p>
          <a:p>
            <a:pPr marL="0" indent="0" algn="r">
              <a:buNone/>
              <a:tabLst>
                <a:tab pos="1431925" algn="l"/>
              </a:tabLst>
            </a:pPr>
            <a:r>
              <a:rPr lang="en-US" sz="2400" dirty="0">
                <a:solidFill>
                  <a:schemeClr val="bg1"/>
                </a:solidFill>
              </a:rPr>
              <a:t>Version:</a:t>
            </a:r>
          </a:p>
        </p:txBody>
      </p:sp>
    </p:spTree>
    <p:extLst>
      <p:ext uri="{BB962C8B-B14F-4D97-AF65-F5344CB8AC3E}">
        <p14:creationId xmlns:p14="http://schemas.microsoft.com/office/powerpoint/2010/main" val="4074298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Industry analysis</a:t>
            </a:r>
          </a:p>
        </p:txBody>
      </p:sp>
      <p:sp>
        <p:nvSpPr>
          <p:cNvPr id="3" name="Content Placeholder 2"/>
          <p:cNvSpPr>
            <a:spLocks noGrp="1"/>
          </p:cNvSpPr>
          <p:nvPr>
            <p:ph idx="1"/>
          </p:nvPr>
        </p:nvSpPr>
        <p:spPr/>
        <p:txBody>
          <a:bodyPr>
            <a:normAutofit/>
          </a:bodyPr>
          <a:lstStyle/>
          <a:p>
            <a:r>
              <a:rPr lang="en-US" sz="2400" dirty="0"/>
              <a:t>The industry analysis considers the market in which you compete and market trends</a:t>
            </a:r>
          </a:p>
          <a:p>
            <a:endParaRPr lang="en-US" sz="2400" dirty="0"/>
          </a:p>
          <a:p>
            <a:r>
              <a:rPr lang="en-US" sz="2400" dirty="0"/>
              <a:t>Questions to answer:</a:t>
            </a:r>
          </a:p>
          <a:p>
            <a:pPr lvl="1"/>
            <a:r>
              <a:rPr lang="en-US" sz="2000" dirty="0"/>
              <a:t>In what markets do you compete? </a:t>
            </a:r>
          </a:p>
          <a:p>
            <a:pPr lvl="1"/>
            <a:r>
              <a:rPr lang="en-US" sz="2000" dirty="0"/>
              <a:t>What are the key market trends and how does that effect your business?</a:t>
            </a:r>
          </a:p>
          <a:p>
            <a:pPr lvl="1"/>
            <a:r>
              <a:rPr lang="en-US" sz="2000" dirty="0"/>
              <a:t>How large is your relevant market?</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6" name="TextBox 5">
            <a:extLst>
              <a:ext uri="{FF2B5EF4-FFF2-40B4-BE49-F238E27FC236}">
                <a16:creationId xmlns:a16="http://schemas.microsoft.com/office/drawing/2014/main" id="{E11FC45D-9939-2E47-8564-F96D3FA1324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203509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Industry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88791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Competitive analysis</a:t>
            </a:r>
          </a:p>
        </p:txBody>
      </p:sp>
      <p:sp>
        <p:nvSpPr>
          <p:cNvPr id="3" name="Content Placeholder 2"/>
          <p:cNvSpPr>
            <a:spLocks noGrp="1"/>
          </p:cNvSpPr>
          <p:nvPr>
            <p:ph idx="1"/>
          </p:nvPr>
        </p:nvSpPr>
        <p:spPr/>
        <p:txBody>
          <a:bodyPr>
            <a:normAutofit/>
          </a:bodyPr>
          <a:lstStyle/>
          <a:p>
            <a:r>
              <a:rPr lang="en-US" sz="2400" dirty="0"/>
              <a:t>The competitive analysis shows who your competitors are and what your competitive advantage is</a:t>
            </a:r>
          </a:p>
          <a:p>
            <a:endParaRPr lang="en-US" sz="2400" dirty="0"/>
          </a:p>
          <a:p>
            <a:r>
              <a:rPr lang="en-US" sz="2400" dirty="0"/>
              <a:t>Questions to answer:</a:t>
            </a:r>
          </a:p>
          <a:p>
            <a:pPr lvl="1"/>
            <a:r>
              <a:rPr lang="en-US" sz="2000" dirty="0"/>
              <a:t>What qualifications make your business uniquely qualified to succeed? </a:t>
            </a:r>
          </a:p>
          <a:p>
            <a:pPr lvl="1"/>
            <a:r>
              <a:rPr lang="en-US" sz="2000" dirty="0"/>
              <a:t>Who are your competitors? What are their strengths and weaknesses?</a:t>
            </a:r>
          </a:p>
          <a:p>
            <a:pPr lvl="1"/>
            <a:r>
              <a:rPr lang="en-US" sz="2000" dirty="0"/>
              <a:t>What are your (sustainable) competitive advantages?</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6" name="TextBox 5">
            <a:extLst>
              <a:ext uri="{FF2B5EF4-FFF2-40B4-BE49-F238E27FC236}">
                <a16:creationId xmlns:a16="http://schemas.microsoft.com/office/drawing/2014/main" id="{40E8B125-74B6-A74A-BD89-C8DF3194F20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236604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Competitive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1478056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Products and benefits</a:t>
            </a:r>
          </a:p>
        </p:txBody>
      </p:sp>
      <p:sp>
        <p:nvSpPr>
          <p:cNvPr id="3" name="Content Placeholder 2"/>
          <p:cNvSpPr>
            <a:spLocks noGrp="1"/>
          </p:cNvSpPr>
          <p:nvPr>
            <p:ph idx="1"/>
          </p:nvPr>
        </p:nvSpPr>
        <p:spPr/>
        <p:txBody>
          <a:bodyPr>
            <a:normAutofit/>
          </a:bodyPr>
          <a:lstStyle/>
          <a:p>
            <a:r>
              <a:rPr lang="en-US" sz="2400" dirty="0"/>
              <a:t>Include information about the specific benefits of your product or service. Also give details about intellectual property if that applies. </a:t>
            </a:r>
          </a:p>
          <a:p>
            <a:endParaRPr lang="en-US" sz="2400" dirty="0"/>
          </a:p>
          <a:p>
            <a:r>
              <a:rPr lang="en-US" sz="2400" dirty="0"/>
              <a:t>Questions to answer:</a:t>
            </a:r>
          </a:p>
          <a:p>
            <a:pPr lvl="1"/>
            <a:r>
              <a:rPr lang="en-US" sz="2000" dirty="0"/>
              <a:t>What are your products and/or services?</a:t>
            </a:r>
          </a:p>
          <a:p>
            <a:pPr lvl="1"/>
            <a:r>
              <a:rPr lang="en-US" sz="2000" dirty="0"/>
              <a:t>Which specific advantages does your product or service have?</a:t>
            </a:r>
          </a:p>
          <a:p>
            <a:pPr lvl="1"/>
            <a:r>
              <a:rPr lang="en-US" sz="2000" dirty="0"/>
              <a:t>What intellectual property do you own?</a:t>
            </a:r>
          </a:p>
          <a:p>
            <a:endParaRPr lang="en-US" sz="2000" dirty="0"/>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products</a:t>
            </a:r>
          </a:p>
        </p:txBody>
      </p:sp>
      <p:sp>
        <p:nvSpPr>
          <p:cNvPr id="6" name="TextBox 5">
            <a:extLst>
              <a:ext uri="{FF2B5EF4-FFF2-40B4-BE49-F238E27FC236}">
                <a16:creationId xmlns:a16="http://schemas.microsoft.com/office/drawing/2014/main" id="{7DDA5F78-0501-204C-82AF-D993C18BB459}"/>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43511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Products and benefits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products</a:t>
            </a:r>
          </a:p>
        </p:txBody>
      </p:sp>
    </p:spTree>
    <p:extLst>
      <p:ext uri="{BB962C8B-B14F-4D97-AF65-F5344CB8AC3E}">
        <p14:creationId xmlns:p14="http://schemas.microsoft.com/office/powerpoint/2010/main" val="3161262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Branding and marketing </a:t>
            </a:r>
          </a:p>
        </p:txBody>
      </p:sp>
      <p:sp>
        <p:nvSpPr>
          <p:cNvPr id="3" name="Content Placeholder 2"/>
          <p:cNvSpPr>
            <a:spLocks noGrp="1"/>
          </p:cNvSpPr>
          <p:nvPr>
            <p:ph idx="1"/>
          </p:nvPr>
        </p:nvSpPr>
        <p:spPr/>
        <p:txBody>
          <a:bodyPr>
            <a:normAutofit/>
          </a:bodyPr>
          <a:lstStyle/>
          <a:p>
            <a:r>
              <a:rPr lang="en-US" sz="2400" dirty="0"/>
              <a:t>Here you describe your brand and your marketing plan. Also pay attention to how you plan to distribute the product or service, i.e. where and how you will sell your products and services to customers.</a:t>
            </a:r>
          </a:p>
          <a:p>
            <a:endParaRPr lang="en-US" sz="2400" dirty="0"/>
          </a:p>
          <a:p>
            <a:r>
              <a:rPr lang="en-US" sz="2400" dirty="0"/>
              <a:t>Questions to answer:</a:t>
            </a:r>
          </a:p>
          <a:p>
            <a:pPr lvl="1"/>
            <a:r>
              <a:rPr lang="en-US" sz="2000" dirty="0"/>
              <a:t>What is your desired brand positioning? </a:t>
            </a:r>
          </a:p>
          <a:p>
            <a:pPr lvl="1"/>
            <a:r>
              <a:rPr lang="en-US" sz="2000" dirty="0"/>
              <a:t>How do you plan to market your company’s products and/or services? </a:t>
            </a:r>
          </a:p>
          <a:p>
            <a:pPr lvl="1"/>
            <a:r>
              <a:rPr lang="en-US" sz="2000" dirty="0"/>
              <a:t>How and where will you sell your products and/or services?</a:t>
            </a:r>
          </a:p>
          <a:p>
            <a:pPr marL="0" indent="0">
              <a:buNone/>
            </a:pPr>
            <a:endParaRPr lang="en-US" sz="1800" dirty="0"/>
          </a:p>
          <a:p>
            <a:pPr marL="0" indent="0">
              <a:buNone/>
            </a:pPr>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marketing</a:t>
            </a:r>
          </a:p>
        </p:txBody>
      </p:sp>
      <p:sp>
        <p:nvSpPr>
          <p:cNvPr id="6" name="TextBox 5">
            <a:extLst>
              <a:ext uri="{FF2B5EF4-FFF2-40B4-BE49-F238E27FC236}">
                <a16:creationId xmlns:a16="http://schemas.microsoft.com/office/drawing/2014/main" id="{64DB0F86-794A-1A4B-A234-AD773E49A778}"/>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337860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marketing</a:t>
            </a:r>
          </a:p>
        </p:txBody>
      </p:sp>
      <p:sp>
        <p:nvSpPr>
          <p:cNvPr id="6" name="Title 1"/>
          <p:cNvSpPr>
            <a:spLocks noGrp="1"/>
          </p:cNvSpPr>
          <p:nvPr>
            <p:ph type="title"/>
          </p:nvPr>
        </p:nvSpPr>
        <p:spPr>
          <a:xfrm>
            <a:off x="457200" y="932187"/>
            <a:ext cx="8229600" cy="566509"/>
          </a:xfrm>
        </p:spPr>
        <p:txBody>
          <a:bodyPr lIns="0" bIns="0">
            <a:normAutofit/>
          </a:bodyPr>
          <a:lstStyle/>
          <a:p>
            <a:r>
              <a:rPr lang="en-US" sz="2900" dirty="0"/>
              <a:t>Branding and marketing</a:t>
            </a:r>
          </a:p>
        </p:txBody>
      </p:sp>
    </p:spTree>
    <p:extLst>
      <p:ext uri="{BB962C8B-B14F-4D97-AF65-F5344CB8AC3E}">
        <p14:creationId xmlns:p14="http://schemas.microsoft.com/office/powerpoint/2010/main" val="256995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Operations</a:t>
            </a:r>
          </a:p>
        </p:txBody>
      </p:sp>
      <p:sp>
        <p:nvSpPr>
          <p:cNvPr id="3" name="Content Placeholder 2"/>
          <p:cNvSpPr>
            <a:spLocks noGrp="1"/>
          </p:cNvSpPr>
          <p:nvPr>
            <p:ph idx="1"/>
          </p:nvPr>
        </p:nvSpPr>
        <p:spPr/>
        <p:txBody>
          <a:bodyPr>
            <a:normAutofit/>
          </a:bodyPr>
          <a:lstStyle/>
          <a:p>
            <a:r>
              <a:rPr lang="en-GB" sz="2400" dirty="0"/>
              <a:t>With operations you describe your key operational processes that your business needs to do to realise your product or service</a:t>
            </a:r>
          </a:p>
          <a:p>
            <a:endParaRPr lang="en-GB" sz="2400" dirty="0"/>
          </a:p>
          <a:p>
            <a:r>
              <a:rPr lang="en-GB" sz="2400" dirty="0"/>
              <a:t>Questions to answer:</a:t>
            </a:r>
          </a:p>
          <a:p>
            <a:pPr lvl="1"/>
            <a:r>
              <a:rPr lang="en-GB" sz="2000" dirty="0"/>
              <a:t>What are the key operational processes that your organization needs to accomplish on a daily basis to be successful?</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operations</a:t>
            </a:r>
          </a:p>
        </p:txBody>
      </p:sp>
      <p:sp>
        <p:nvSpPr>
          <p:cNvPr id="6" name="TextBox 5">
            <a:extLst>
              <a:ext uri="{FF2B5EF4-FFF2-40B4-BE49-F238E27FC236}">
                <a16:creationId xmlns:a16="http://schemas.microsoft.com/office/drawing/2014/main" id="{C3BBC10D-1F17-734E-96F7-74DD21036AC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261154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Operations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operations</a:t>
            </a:r>
          </a:p>
        </p:txBody>
      </p:sp>
    </p:spTree>
    <p:extLst>
      <p:ext uri="{BB962C8B-B14F-4D97-AF65-F5344CB8AC3E}">
        <p14:creationId xmlns:p14="http://schemas.microsoft.com/office/powerpoint/2010/main" val="5771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r>
              <a:rPr lang="en-US" sz="2400" dirty="0">
                <a:latin typeface="Calibri" panose="020F0502020204030204" pitchFamily="34" charset="0"/>
                <a:cs typeface="Calibri" panose="020F0502020204030204" pitchFamily="34" charset="0"/>
              </a:rPr>
              <a:t>In this section you provide a summary of the business plan. This section is usually the first in your business plan but can only be finalized when the other sections have been filled in. </a:t>
            </a:r>
          </a:p>
          <a:p>
            <a:r>
              <a:rPr lang="en-US" sz="2400" dirty="0">
                <a:latin typeface="Calibri" panose="020F0502020204030204" pitchFamily="34" charset="0"/>
                <a:cs typeface="Calibri" panose="020F0502020204030204" pitchFamily="34" charset="0"/>
              </a:rPr>
              <a:t>Make sure to pay attention to the following questions: Where is your company located and why your business idea will be successful. Address the </a:t>
            </a:r>
            <a:r>
              <a:rPr lang="en-US" sz="2400" i="1" dirty="0">
                <a:latin typeface="Calibri" panose="020F0502020204030204" pitchFamily="34" charset="0"/>
                <a:cs typeface="Calibri" panose="020F0502020204030204" pitchFamily="34" charset="0"/>
              </a:rPr>
              <a:t>what</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why</a:t>
            </a:r>
            <a:r>
              <a:rPr lang="en-US" sz="2400" dirty="0">
                <a:latin typeface="Calibri" panose="020F0502020204030204" pitchFamily="34" charset="0"/>
                <a:cs typeface="Calibri" panose="020F0502020204030204" pitchFamily="34" charset="0"/>
              </a:rPr>
              <a:t> and </a:t>
            </a:r>
            <a:r>
              <a:rPr lang="en-US" sz="2400" i="1" dirty="0">
                <a:latin typeface="Calibri" panose="020F0502020204030204" pitchFamily="34" charset="0"/>
                <a:cs typeface="Calibri" panose="020F0502020204030204" pitchFamily="34" charset="0"/>
              </a:rPr>
              <a:t>how</a:t>
            </a:r>
            <a:r>
              <a:rPr lang="en-US" sz="2400" dirty="0">
                <a:latin typeface="Calibri" panose="020F0502020204030204" pitchFamily="34" charset="0"/>
                <a:cs typeface="Calibri" panose="020F0502020204030204" pitchFamily="34" charset="0"/>
              </a:rPr>
              <a:t> questions of your business.</a:t>
            </a: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Questions to answer:</a:t>
            </a:r>
          </a:p>
          <a:p>
            <a:pPr lvl="1"/>
            <a:r>
              <a:rPr lang="en-US" sz="2000" dirty="0">
                <a:latin typeface="Calibri" panose="020F0502020204030204" pitchFamily="34" charset="0"/>
                <a:cs typeface="Calibri" panose="020F0502020204030204" pitchFamily="34" charset="0"/>
              </a:rPr>
              <a:t>What does your business do?</a:t>
            </a:r>
          </a:p>
          <a:p>
            <a:pPr lvl="1"/>
            <a:r>
              <a:rPr lang="en-US" sz="2000" dirty="0">
                <a:latin typeface="Calibri" panose="020F0502020204030204" pitchFamily="34" charset="0"/>
                <a:cs typeface="Calibri" panose="020F0502020204030204" pitchFamily="34" charset="0"/>
              </a:rPr>
              <a:t>What market need does your business solve?</a:t>
            </a:r>
          </a:p>
          <a:p>
            <a:pPr lvl="1"/>
            <a:r>
              <a:rPr lang="en-US" sz="2000" dirty="0">
                <a:latin typeface="Calibri" panose="020F0502020204030204" pitchFamily="34" charset="0"/>
                <a:cs typeface="Calibri" panose="020F0502020204030204" pitchFamily="34" charset="0"/>
              </a:rPr>
              <a:t>What are the main reasons why your business will be successful?</a:t>
            </a:r>
          </a:p>
        </p:txBody>
      </p:sp>
      <p:sp>
        <p:nvSpPr>
          <p:cNvPr id="7" name="Title 1"/>
          <p:cNvSpPr txBox="1">
            <a:spLocks/>
          </p:cNvSpPr>
          <p:nvPr/>
        </p:nvSpPr>
        <p:spPr>
          <a:xfrm>
            <a:off x="4206240" y="206440"/>
            <a:ext cx="448055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summary</a:t>
            </a:r>
          </a:p>
        </p:txBody>
      </p:sp>
      <p:sp>
        <p:nvSpPr>
          <p:cNvPr id="2" name="TextBox 1"/>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3088763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Planning</a:t>
            </a:r>
          </a:p>
        </p:txBody>
      </p:sp>
      <p:sp>
        <p:nvSpPr>
          <p:cNvPr id="3" name="Content Placeholder 2"/>
          <p:cNvSpPr>
            <a:spLocks noGrp="1"/>
          </p:cNvSpPr>
          <p:nvPr>
            <p:ph idx="1"/>
          </p:nvPr>
        </p:nvSpPr>
        <p:spPr/>
        <p:txBody>
          <a:bodyPr>
            <a:normAutofit/>
          </a:bodyPr>
          <a:lstStyle/>
          <a:p>
            <a:r>
              <a:rPr lang="en-US" sz="2400" dirty="0"/>
              <a:t>Here you can write the business milestones that need to be accomplished over the next 1-3 years.</a:t>
            </a:r>
          </a:p>
          <a:p>
            <a:endParaRPr lang="en-US" sz="2400" dirty="0"/>
          </a:p>
          <a:p>
            <a:r>
              <a:rPr lang="en-US" sz="2400" dirty="0"/>
              <a:t>Questions to answer:</a:t>
            </a:r>
          </a:p>
          <a:p>
            <a:pPr lvl="1"/>
            <a:r>
              <a:rPr lang="en-US" sz="2000" dirty="0"/>
              <a:t>What milestones will you want to accomplish in the next year?</a:t>
            </a:r>
          </a:p>
          <a:p>
            <a:pPr lvl="1"/>
            <a:r>
              <a:rPr lang="en-US" sz="2000" dirty="0"/>
              <a:t>What milestones do you need do accomplish in the next three years in order to be successful?</a:t>
            </a:r>
          </a:p>
          <a:p>
            <a:pPr lvl="1"/>
            <a:endParaRPr lang="en-US" sz="2000" dirty="0"/>
          </a:p>
          <a:p>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planning</a:t>
            </a:r>
          </a:p>
        </p:txBody>
      </p:sp>
      <p:sp>
        <p:nvSpPr>
          <p:cNvPr id="6" name="TextBox 5">
            <a:extLst>
              <a:ext uri="{FF2B5EF4-FFF2-40B4-BE49-F238E27FC236}">
                <a16:creationId xmlns:a16="http://schemas.microsoft.com/office/drawing/2014/main" id="{DC658474-2FFD-3A4A-8D9B-BA387F6D3AF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26704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Planning</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planning</a:t>
            </a:r>
          </a:p>
        </p:txBody>
      </p:sp>
    </p:spTree>
    <p:extLst>
      <p:ext uri="{BB962C8B-B14F-4D97-AF65-F5344CB8AC3E}">
        <p14:creationId xmlns:p14="http://schemas.microsoft.com/office/powerpoint/2010/main" val="57713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Management and staff</a:t>
            </a:r>
          </a:p>
        </p:txBody>
      </p:sp>
      <p:sp>
        <p:nvSpPr>
          <p:cNvPr id="3" name="Content Placeholder 2"/>
          <p:cNvSpPr>
            <a:spLocks noGrp="1"/>
          </p:cNvSpPr>
          <p:nvPr>
            <p:ph idx="1"/>
          </p:nvPr>
        </p:nvSpPr>
        <p:spPr/>
        <p:txBody>
          <a:bodyPr>
            <a:normAutofit/>
          </a:bodyPr>
          <a:lstStyle/>
          <a:p>
            <a:r>
              <a:rPr lang="en-US" sz="2400" dirty="0"/>
              <a:t>Describe the members of your management team and key staff. What are their roles and why they are qualified to execute the business plan? </a:t>
            </a:r>
            <a:r>
              <a:rPr lang="en-GB" sz="2400" dirty="0"/>
              <a:t>If you have a board of directors, you can also include some information about them.</a:t>
            </a:r>
            <a:endParaRPr lang="en-US" sz="2400" dirty="0"/>
          </a:p>
          <a:p>
            <a:endParaRPr lang="en-US" sz="2000" dirty="0"/>
          </a:p>
          <a:p>
            <a:r>
              <a:rPr lang="en-US" sz="2400" dirty="0"/>
              <a:t>Questions to answer:</a:t>
            </a:r>
          </a:p>
          <a:p>
            <a:pPr lvl="1"/>
            <a:r>
              <a:rPr lang="en-US" sz="2000" dirty="0"/>
              <a:t>Who are the key members of your management team?</a:t>
            </a:r>
          </a:p>
          <a:p>
            <a:pPr lvl="1"/>
            <a:r>
              <a:rPr lang="en-US" sz="2000" dirty="0"/>
              <a:t>Are there any vacancies? </a:t>
            </a:r>
          </a:p>
          <a:p>
            <a:pPr lvl="1"/>
            <a:r>
              <a:rPr lang="en-US" sz="2000" dirty="0"/>
              <a:t>Do you have a Board? If so, who is it comprised of?</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&amp; staff</a:t>
            </a:r>
          </a:p>
        </p:txBody>
      </p:sp>
      <p:sp>
        <p:nvSpPr>
          <p:cNvPr id="5" name="TextBox 4">
            <a:extLst>
              <a:ext uri="{FF2B5EF4-FFF2-40B4-BE49-F238E27FC236}">
                <a16:creationId xmlns:a16="http://schemas.microsoft.com/office/drawing/2014/main" id="{D039FA71-AB05-2B47-8280-5D4701AF7C7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1067155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Management and staff</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&amp; staff</a:t>
            </a:r>
          </a:p>
        </p:txBody>
      </p:sp>
    </p:spTree>
    <p:extLst>
      <p:ext uri="{BB962C8B-B14F-4D97-AF65-F5344CB8AC3E}">
        <p14:creationId xmlns:p14="http://schemas.microsoft.com/office/powerpoint/2010/main" val="3487538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Revenue model</a:t>
            </a:r>
          </a:p>
        </p:txBody>
      </p:sp>
      <p:sp>
        <p:nvSpPr>
          <p:cNvPr id="3" name="Content Placeholder 2"/>
          <p:cNvSpPr>
            <a:spLocks noGrp="1"/>
          </p:cNvSpPr>
          <p:nvPr>
            <p:ph idx="1"/>
          </p:nvPr>
        </p:nvSpPr>
        <p:spPr/>
        <p:txBody>
          <a:bodyPr>
            <a:normAutofit/>
          </a:bodyPr>
          <a:lstStyle/>
          <a:p>
            <a:r>
              <a:rPr lang="en-US" sz="2400" dirty="0"/>
              <a:t>Describe your revenue model, i.e. how you will generate revenues.</a:t>
            </a:r>
          </a:p>
          <a:p>
            <a:endParaRPr lang="en-US" sz="2400" dirty="0"/>
          </a:p>
          <a:p>
            <a:r>
              <a:rPr lang="en-US" sz="2400" dirty="0"/>
              <a:t>Questions to answer:</a:t>
            </a:r>
          </a:p>
          <a:p>
            <a:pPr lvl="1"/>
            <a:r>
              <a:rPr lang="en-US" sz="2000" dirty="0"/>
              <a:t>What are your most important variable costs?</a:t>
            </a:r>
          </a:p>
          <a:p>
            <a:pPr lvl="1"/>
            <a:r>
              <a:rPr lang="en-US" sz="2000" dirty="0"/>
              <a:t>What are your fixed costs?</a:t>
            </a:r>
          </a:p>
          <a:p>
            <a:pPr lvl="1"/>
            <a:r>
              <a:rPr lang="en-US" sz="2000" dirty="0"/>
              <a:t>In what ways do you generate revenues?</a:t>
            </a:r>
          </a:p>
          <a:p>
            <a:pPr lvl="1"/>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5" name="TextBox 4">
            <a:extLst>
              <a:ext uri="{FF2B5EF4-FFF2-40B4-BE49-F238E27FC236}">
                <a16:creationId xmlns:a16="http://schemas.microsoft.com/office/drawing/2014/main" id="{30C6023E-91A4-6C44-B149-6139ABB2808D}"/>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95288B"/>
                </a:solidFill>
              </a:rPr>
              <a:t>! This slide provides information, it will not be visible in the presentation view</a:t>
            </a:r>
          </a:p>
        </p:txBody>
      </p:sp>
    </p:spTree>
    <p:extLst>
      <p:ext uri="{BB962C8B-B14F-4D97-AF65-F5344CB8AC3E}">
        <p14:creationId xmlns:p14="http://schemas.microsoft.com/office/powerpoint/2010/main" val="77557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Revenue model</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3750489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Costs and benefits</a:t>
            </a:r>
          </a:p>
        </p:txBody>
      </p:sp>
      <p:sp>
        <p:nvSpPr>
          <p:cNvPr id="3" name="Content Placeholder 2"/>
          <p:cNvSpPr>
            <a:spLocks noGrp="1"/>
          </p:cNvSpPr>
          <p:nvPr>
            <p:ph idx="1"/>
          </p:nvPr>
        </p:nvSpPr>
        <p:spPr/>
        <p:txBody>
          <a:bodyPr>
            <a:normAutofit/>
          </a:bodyPr>
          <a:lstStyle/>
          <a:p>
            <a:r>
              <a:rPr lang="en-US" sz="2400" dirty="0"/>
              <a:t>Based on your revenue and cost estimations you can provide cost &amp; benefit projections for the next 1-3 years. Be sure to also include the underlying assumptions. </a:t>
            </a:r>
          </a:p>
          <a:p>
            <a:endParaRPr lang="en-US" sz="2400" dirty="0"/>
          </a:p>
          <a:p>
            <a:r>
              <a:rPr lang="en-US" sz="2400" dirty="0"/>
              <a:t>Questions to answer:</a:t>
            </a:r>
          </a:p>
          <a:p>
            <a:pPr lvl="1"/>
            <a:r>
              <a:rPr lang="en-US" dirty="0"/>
              <a:t>What are your topline 3 year financial projections?</a:t>
            </a:r>
          </a:p>
          <a:p>
            <a:pPr lvl="1"/>
            <a:r>
              <a:rPr lang="en-US" dirty="0"/>
              <a:t>What key assumptions govern these financial projections?</a:t>
            </a:r>
          </a:p>
          <a:p>
            <a:pPr lvl="1"/>
            <a:endParaRPr lang="en-US" dirty="0"/>
          </a:p>
          <a:p>
            <a:endParaRPr lang="en-US" sz="18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6" name="TextBox 5">
            <a:extLst>
              <a:ext uri="{FF2B5EF4-FFF2-40B4-BE49-F238E27FC236}">
                <a16:creationId xmlns:a16="http://schemas.microsoft.com/office/drawing/2014/main" id="{140B02C9-F4AC-FD4C-B230-F821AA916C5F}"/>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412666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Costs and benefits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3053535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Required funding</a:t>
            </a:r>
          </a:p>
        </p:txBody>
      </p:sp>
      <p:sp>
        <p:nvSpPr>
          <p:cNvPr id="3" name="Content Placeholder 2"/>
          <p:cNvSpPr>
            <a:spLocks noGrp="1"/>
          </p:cNvSpPr>
          <p:nvPr>
            <p:ph idx="1"/>
          </p:nvPr>
        </p:nvSpPr>
        <p:spPr/>
        <p:txBody>
          <a:bodyPr>
            <a:normAutofit/>
          </a:bodyPr>
          <a:lstStyle/>
          <a:p>
            <a:r>
              <a:rPr lang="en-US" sz="2400" dirty="0"/>
              <a:t>If you are seeking funding for your business. For example from Investors, business angels, subsidies, etc. Use this section to outline your requirements</a:t>
            </a:r>
          </a:p>
          <a:p>
            <a:endParaRPr lang="en-US" sz="2400" dirty="0"/>
          </a:p>
          <a:p>
            <a:r>
              <a:rPr lang="en-US" sz="2400" dirty="0"/>
              <a:t>Questions to answer:</a:t>
            </a:r>
          </a:p>
          <a:p>
            <a:pPr lvl="1"/>
            <a:r>
              <a:rPr lang="en-US" sz="2000" dirty="0"/>
              <a:t>How much money do you need to start and/or run your business? </a:t>
            </a:r>
          </a:p>
          <a:p>
            <a:pPr lvl="1"/>
            <a:r>
              <a:rPr lang="en-US" sz="2000" dirty="0"/>
              <a:t>What are the primary uses of these funds?</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
        <p:nvSpPr>
          <p:cNvPr id="6" name="TextBox 5">
            <a:extLst>
              <a:ext uri="{FF2B5EF4-FFF2-40B4-BE49-F238E27FC236}">
                <a16:creationId xmlns:a16="http://schemas.microsoft.com/office/drawing/2014/main" id="{62CB4D8E-3D69-DB44-8C07-7F9C1661620B}"/>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423942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Required funding</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finances</a:t>
            </a:r>
          </a:p>
        </p:txBody>
      </p:sp>
    </p:spTree>
    <p:extLst>
      <p:ext uri="{BB962C8B-B14F-4D97-AF65-F5344CB8AC3E}">
        <p14:creationId xmlns:p14="http://schemas.microsoft.com/office/powerpoint/2010/main" val="29107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pPr marL="0" indent="0">
              <a:buNone/>
            </a:pPr>
            <a:endParaRPr lang="en-US" sz="2400" dirty="0"/>
          </a:p>
        </p:txBody>
      </p:sp>
      <p:sp>
        <p:nvSpPr>
          <p:cNvPr id="7" name="Title 1"/>
          <p:cNvSpPr txBox="1">
            <a:spLocks/>
          </p:cNvSpPr>
          <p:nvPr/>
        </p:nvSpPr>
        <p:spPr>
          <a:xfrm>
            <a:off x="4041648" y="206440"/>
            <a:ext cx="464515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management summary</a:t>
            </a:r>
          </a:p>
        </p:txBody>
      </p:sp>
    </p:spTree>
    <p:extLst>
      <p:ext uri="{BB962C8B-B14F-4D97-AF65-F5344CB8AC3E}">
        <p14:creationId xmlns:p14="http://schemas.microsoft.com/office/powerpoint/2010/main" val="223175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Appendix</a:t>
            </a:r>
          </a:p>
        </p:txBody>
      </p:sp>
      <p:sp>
        <p:nvSpPr>
          <p:cNvPr id="3" name="Content Placeholder 2"/>
          <p:cNvSpPr>
            <a:spLocks noGrp="1"/>
          </p:cNvSpPr>
          <p:nvPr>
            <p:ph idx="1"/>
          </p:nvPr>
        </p:nvSpPr>
        <p:spPr/>
        <p:txBody>
          <a:bodyPr>
            <a:normAutofit/>
          </a:bodyPr>
          <a:lstStyle/>
          <a:p>
            <a:pPr marL="0" indent="0">
              <a:buNone/>
            </a:pPr>
            <a:r>
              <a:rPr lang="en-US" sz="2000" dirty="0"/>
              <a:t>The appendix is used to support the rest of the business plan. It may contain detailed information on customers and technology or on product specifications. Also financial detailed financial information like income statements, balance sheets and cash flow statements may be added.</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appendix</a:t>
            </a:r>
          </a:p>
        </p:txBody>
      </p:sp>
      <p:sp>
        <p:nvSpPr>
          <p:cNvPr id="6" name="TextBox 5">
            <a:extLst>
              <a:ext uri="{FF2B5EF4-FFF2-40B4-BE49-F238E27FC236}">
                <a16:creationId xmlns:a16="http://schemas.microsoft.com/office/drawing/2014/main" id="{B4CD8040-1C32-584D-B701-7F513A13909C}"/>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4068263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811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Location and legal form</a:t>
            </a:r>
          </a:p>
        </p:txBody>
      </p:sp>
      <p:sp>
        <p:nvSpPr>
          <p:cNvPr id="3" name="Content Placeholder 2"/>
          <p:cNvSpPr>
            <a:spLocks noGrp="1"/>
          </p:cNvSpPr>
          <p:nvPr>
            <p:ph idx="1"/>
          </p:nvPr>
        </p:nvSpPr>
        <p:spPr/>
        <p:txBody>
          <a:bodyPr>
            <a:noAutofit/>
          </a:bodyPr>
          <a:lstStyle/>
          <a:p>
            <a:r>
              <a:rPr lang="en-GB" sz="2400" dirty="0"/>
              <a:t>The company profile should provide a high-level overview of the different aspects of your business.</a:t>
            </a:r>
          </a:p>
          <a:p>
            <a:pPr marL="0" indent="0">
              <a:buNone/>
            </a:pPr>
            <a:r>
              <a:rPr lang="en-US" sz="2400" dirty="0"/>
              <a:t> </a:t>
            </a:r>
          </a:p>
          <a:p>
            <a:r>
              <a:rPr lang="en-US" sz="2400" dirty="0"/>
              <a:t>Questions to answer:</a:t>
            </a:r>
          </a:p>
          <a:p>
            <a:pPr lvl="1"/>
            <a:r>
              <a:rPr lang="en-US" sz="2000" dirty="0"/>
              <a:t>Where is your company located? </a:t>
            </a:r>
          </a:p>
          <a:p>
            <a:pPr lvl="1"/>
            <a:r>
              <a:rPr lang="en-US" sz="2000" dirty="0"/>
              <a:t>What is your company’s legal form?</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
        <p:nvSpPr>
          <p:cNvPr id="9" name="TextBox 8">
            <a:extLst>
              <a:ext uri="{FF2B5EF4-FFF2-40B4-BE49-F238E27FC236}">
                <a16:creationId xmlns:a16="http://schemas.microsoft.com/office/drawing/2014/main" id="{A6B5C808-0BF4-5141-8CEB-39F204D500A7}"/>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158317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Location and legal form</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Tree>
    <p:extLst>
      <p:ext uri="{BB962C8B-B14F-4D97-AF65-F5344CB8AC3E}">
        <p14:creationId xmlns:p14="http://schemas.microsoft.com/office/powerpoint/2010/main" val="170000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Mission, vision and past achievements</a:t>
            </a:r>
          </a:p>
        </p:txBody>
      </p:sp>
      <p:sp>
        <p:nvSpPr>
          <p:cNvPr id="3" name="Content Placeholder 2"/>
          <p:cNvSpPr>
            <a:spLocks noGrp="1"/>
          </p:cNvSpPr>
          <p:nvPr>
            <p:ph idx="1"/>
          </p:nvPr>
        </p:nvSpPr>
        <p:spPr/>
        <p:txBody>
          <a:bodyPr>
            <a:normAutofit/>
          </a:bodyPr>
          <a:lstStyle/>
          <a:p>
            <a:pPr marL="342900" indent="-342900">
              <a:buFont typeface="Arial" panose="020B0604020202020204" pitchFamily="34" charset="0"/>
              <a:buChar char="•"/>
            </a:pPr>
            <a:r>
              <a:rPr lang="en-GB" sz="2400" dirty="0"/>
              <a:t>The company profile should provide a high-level overview of the different aspects of your business.</a:t>
            </a:r>
          </a:p>
          <a:p>
            <a:endParaRPr lang="en-GB" sz="2400" dirty="0"/>
          </a:p>
          <a:p>
            <a:pPr marL="342900" indent="-342900">
              <a:buFont typeface="Arial" panose="020B0604020202020204" pitchFamily="34" charset="0"/>
              <a:buChar char="•"/>
            </a:pPr>
            <a:r>
              <a:rPr lang="en-US" sz="2400" dirty="0"/>
              <a:t>Questions to answer:</a:t>
            </a:r>
          </a:p>
          <a:p>
            <a:pPr lvl="1"/>
            <a:r>
              <a:rPr lang="en-US" sz="2000" dirty="0"/>
              <a:t>What goals is your company trying to achieve? </a:t>
            </a:r>
          </a:p>
          <a:p>
            <a:pPr lvl="1"/>
            <a:r>
              <a:rPr lang="en-US" sz="2000" dirty="0"/>
              <a:t>What is your vision and mission statement? </a:t>
            </a:r>
          </a:p>
          <a:p>
            <a:pPr lvl="1"/>
            <a:r>
              <a:rPr lang="en-US" sz="2000" dirty="0"/>
              <a:t>What successes has your company already achieved?</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
        <p:nvSpPr>
          <p:cNvPr id="8" name="TextBox 7">
            <a:extLst>
              <a:ext uri="{FF2B5EF4-FFF2-40B4-BE49-F238E27FC236}">
                <a16:creationId xmlns:a16="http://schemas.microsoft.com/office/drawing/2014/main" id="{BD9D1F5B-0329-AB4D-9213-5C807010F8E4}"/>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15072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en-US" sz="2900" dirty="0"/>
              <a:t>Mission, vision and past achievements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company profile</a:t>
            </a:r>
          </a:p>
        </p:txBody>
      </p:sp>
    </p:spTree>
    <p:extLst>
      <p:ext uri="{BB962C8B-B14F-4D97-AF65-F5344CB8AC3E}">
        <p14:creationId xmlns:p14="http://schemas.microsoft.com/office/powerpoint/2010/main" val="3792901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Customer analysis</a:t>
            </a:r>
          </a:p>
        </p:txBody>
      </p:sp>
      <p:sp>
        <p:nvSpPr>
          <p:cNvPr id="3" name="Content Placeholder 2"/>
          <p:cNvSpPr>
            <a:spLocks noGrp="1"/>
          </p:cNvSpPr>
          <p:nvPr>
            <p:ph idx="1"/>
          </p:nvPr>
        </p:nvSpPr>
        <p:spPr/>
        <p:txBody>
          <a:bodyPr>
            <a:normAutofit/>
          </a:bodyPr>
          <a:lstStyle/>
          <a:p>
            <a:r>
              <a:rPr lang="en-US" sz="2400" dirty="0"/>
              <a:t>The customer analysis describes your target customers and the needs you fulfill</a:t>
            </a:r>
          </a:p>
          <a:p>
            <a:endParaRPr lang="en-US" sz="2400" dirty="0"/>
          </a:p>
          <a:p>
            <a:r>
              <a:rPr lang="en-US" sz="2400" dirty="0"/>
              <a:t>Questions to answer:</a:t>
            </a:r>
          </a:p>
          <a:p>
            <a:pPr lvl="1"/>
            <a:r>
              <a:rPr lang="en-US" sz="2000" dirty="0"/>
              <a:t>Who are your target customers?</a:t>
            </a:r>
          </a:p>
          <a:p>
            <a:pPr lvl="1"/>
            <a:r>
              <a:rPr lang="en-US" sz="2000" dirty="0"/>
              <a:t>What are the key needs you want to fulfill for them?</a:t>
            </a:r>
          </a:p>
          <a:p>
            <a:endParaRPr lang="en-US" sz="20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GB" dirty="0"/>
              <a:t>market analysis</a:t>
            </a:r>
            <a:r>
              <a:rPr lang="en-US" dirty="0"/>
              <a:t> </a:t>
            </a:r>
            <a:endParaRPr lang="en-US" spc="100" dirty="0"/>
          </a:p>
        </p:txBody>
      </p:sp>
      <p:sp>
        <p:nvSpPr>
          <p:cNvPr id="6" name="TextBox 5">
            <a:extLst>
              <a:ext uri="{FF2B5EF4-FFF2-40B4-BE49-F238E27FC236}">
                <a16:creationId xmlns:a16="http://schemas.microsoft.com/office/drawing/2014/main" id="{90BFD0E0-CB1E-DD45-93F8-71C6939272D8}"/>
              </a:ext>
            </a:extLst>
          </p:cNvPr>
          <p:cNvSpPr txBox="1"/>
          <p:nvPr/>
        </p:nvSpPr>
        <p:spPr>
          <a:xfrm>
            <a:off x="457200" y="6126163"/>
            <a:ext cx="3148664" cy="523220"/>
          </a:xfrm>
          <a:prstGeom prst="rect">
            <a:avLst/>
          </a:prstGeom>
          <a:noFill/>
        </p:spPr>
        <p:txBody>
          <a:bodyPr wrap="square" rtlCol="0">
            <a:spAutoFit/>
          </a:bodyPr>
          <a:lstStyle/>
          <a:p>
            <a:r>
              <a:rPr lang="en-US" sz="1400" dirty="0">
                <a:solidFill>
                  <a:srgbClr val="009C82"/>
                </a:solidFill>
              </a:rPr>
              <a:t>! This slide provides information, it will not be visible in the presentation view</a:t>
            </a:r>
          </a:p>
        </p:txBody>
      </p:sp>
    </p:spTree>
    <p:extLst>
      <p:ext uri="{BB962C8B-B14F-4D97-AF65-F5344CB8AC3E}">
        <p14:creationId xmlns:p14="http://schemas.microsoft.com/office/powerpoint/2010/main" val="35974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a:t>Customer analysis</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a:t>market analysis</a:t>
            </a:r>
          </a:p>
        </p:txBody>
      </p:sp>
    </p:spTree>
    <p:extLst>
      <p:ext uri="{BB962C8B-B14F-4D97-AF65-F5344CB8AC3E}">
        <p14:creationId xmlns:p14="http://schemas.microsoft.com/office/powerpoint/2010/main" val="405888761"/>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3757</TotalTime>
  <Words>1137</Words>
  <Application>Microsoft Macintosh PowerPoint</Application>
  <PresentationFormat>On-screen Show (4:3)</PresentationFormat>
  <Paragraphs>155</Paragraphs>
  <Slides>31</Slides>
  <Notes>1</Notes>
  <HiddenSlides>15</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Calibri</vt:lpstr>
      <vt:lpstr>Calibri Light</vt:lpstr>
      <vt:lpstr>CorpidOffice C1s</vt:lpstr>
      <vt:lpstr>1_Custom Design</vt:lpstr>
      <vt:lpstr>Office Theme</vt:lpstr>
      <vt:lpstr>PowerPoint Presentation</vt:lpstr>
      <vt:lpstr>PowerPoint Presentation</vt:lpstr>
      <vt:lpstr>PowerPoint Presentation</vt:lpstr>
      <vt:lpstr>Location and legal form</vt:lpstr>
      <vt:lpstr>Location and legal form</vt:lpstr>
      <vt:lpstr>Mission, vision and past achievements</vt:lpstr>
      <vt:lpstr>Mission, vision and past achievements</vt:lpstr>
      <vt:lpstr>Customer analysis</vt:lpstr>
      <vt:lpstr>Customer analysis</vt:lpstr>
      <vt:lpstr>Industry analysis</vt:lpstr>
      <vt:lpstr>Industry analysis</vt:lpstr>
      <vt:lpstr>Competitive analysis</vt:lpstr>
      <vt:lpstr>Competitive analysis</vt:lpstr>
      <vt:lpstr>Products and benefits</vt:lpstr>
      <vt:lpstr>Products and benefits</vt:lpstr>
      <vt:lpstr>Branding and marketing </vt:lpstr>
      <vt:lpstr>Branding and marketing</vt:lpstr>
      <vt:lpstr>Operations</vt:lpstr>
      <vt:lpstr>Operations</vt:lpstr>
      <vt:lpstr>Planning</vt:lpstr>
      <vt:lpstr>Planning</vt:lpstr>
      <vt:lpstr>Management and staff</vt:lpstr>
      <vt:lpstr>Management and staff</vt:lpstr>
      <vt:lpstr>Revenue model</vt:lpstr>
      <vt:lpstr>Revenue model</vt:lpstr>
      <vt:lpstr>Costs and benefits</vt:lpstr>
      <vt:lpstr>Costs and benefits</vt:lpstr>
      <vt:lpstr>Required funding</vt:lpstr>
      <vt:lpstr>Required funding</vt:lpstr>
      <vt:lpstr>Appendix</vt:lpstr>
      <vt:lpstr>PowerPoint Presentation</vt:lpstr>
    </vt:vector>
  </TitlesOfParts>
  <Company>Innovalor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Case</dc:title>
  <dc:creator>Melissa Roelfsema</dc:creator>
  <cp:lastModifiedBy>Liesbeth Hijink</cp:lastModifiedBy>
  <cp:revision>81</cp:revision>
  <dcterms:created xsi:type="dcterms:W3CDTF">2015-08-20T12:11:40Z</dcterms:created>
  <dcterms:modified xsi:type="dcterms:W3CDTF">2019-02-14T10:22:12Z</dcterms:modified>
</cp:coreProperties>
</file>