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7"/>
  </p:notesMasterIdLst>
  <p:sldIdLst>
    <p:sldId id="256" r:id="rId2"/>
    <p:sldId id="257" r:id="rId3"/>
    <p:sldId id="1629" r:id="rId4"/>
    <p:sldId id="346" r:id="rId5"/>
    <p:sldId id="308" r:id="rId6"/>
    <p:sldId id="1617" r:id="rId7"/>
    <p:sldId id="1633" r:id="rId8"/>
    <p:sldId id="344" r:id="rId9"/>
    <p:sldId id="319" r:id="rId10"/>
    <p:sldId id="338" r:id="rId11"/>
    <p:sldId id="267" r:id="rId12"/>
    <p:sldId id="259" r:id="rId13"/>
    <p:sldId id="284" r:id="rId14"/>
    <p:sldId id="263" r:id="rId15"/>
    <p:sldId id="266" r:id="rId16"/>
    <p:sldId id="265" r:id="rId17"/>
    <p:sldId id="355" r:id="rId18"/>
    <p:sldId id="1626" r:id="rId19"/>
    <p:sldId id="1625" r:id="rId20"/>
    <p:sldId id="1628" r:id="rId21"/>
    <p:sldId id="1627" r:id="rId22"/>
    <p:sldId id="343" r:id="rId23"/>
    <p:sldId id="271" r:id="rId24"/>
    <p:sldId id="337" r:id="rId25"/>
    <p:sldId id="302" r:id="rId26"/>
    <p:sldId id="342" r:id="rId27"/>
    <p:sldId id="316" r:id="rId28"/>
    <p:sldId id="1631" r:id="rId29"/>
    <p:sldId id="301" r:id="rId30"/>
    <p:sldId id="1630" r:id="rId31"/>
    <p:sldId id="1632" r:id="rId32"/>
    <p:sldId id="348" r:id="rId33"/>
    <p:sldId id="349" r:id="rId34"/>
    <p:sldId id="317" r:id="rId35"/>
    <p:sldId id="296" r:id="rId3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E519CCB-F333-4A3E-D5A8-527F9083863C}" name="Joey Willemse" initials="JW" userId="S::j.j.w.willemse@saxion.nl::c92c8eab-67aa-4004-8aa5-17b530a96ac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p:restoredTop sz="94766"/>
  </p:normalViewPr>
  <p:slideViewPr>
    <p:cSldViewPr snapToGrid="0">
      <p:cViewPr varScale="1">
        <p:scale>
          <a:sx n="85" d="100"/>
          <a:sy n="85" d="100"/>
        </p:scale>
        <p:origin x="200" y="82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 d="1"/>
        <a:sy n="1" d="1"/>
      </p:scale>
      <p:origin x="0" y="-12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FEC5EF-DE82-7840-9B97-C6BC70195BB1}" type="datetimeFigureOut">
              <a:rPr lang="nl-NL" smtClean="0"/>
              <a:t>25-03-2025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9C1608-934F-514A-84D4-5E66B35BD809}" type="slidenum">
              <a:rPr lang="nl-NL" smtClean="0"/>
              <a:t>‹nr.›</a:t>
            </a:fld>
            <a:endParaRPr lang="nl-NL"/>
          </a:p>
        </p:txBody>
      </p:sp>
    </p:spTree>
    <p:extLst>
      <p:ext uri="{BB962C8B-B14F-4D97-AF65-F5344CB8AC3E}">
        <p14:creationId xmlns:p14="http://schemas.microsoft.com/office/powerpoint/2010/main" val="27505405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5</a:t>
            </a:fld>
            <a:endParaRPr lang="nl-NL"/>
          </a:p>
        </p:txBody>
      </p:sp>
    </p:spTree>
    <p:extLst>
      <p:ext uri="{BB962C8B-B14F-4D97-AF65-F5344CB8AC3E}">
        <p14:creationId xmlns:p14="http://schemas.microsoft.com/office/powerpoint/2010/main" val="15500307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9</a:t>
            </a:fld>
            <a:endParaRPr lang="nl-NL"/>
          </a:p>
        </p:txBody>
      </p:sp>
    </p:spTree>
    <p:extLst>
      <p:ext uri="{BB962C8B-B14F-4D97-AF65-F5344CB8AC3E}">
        <p14:creationId xmlns:p14="http://schemas.microsoft.com/office/powerpoint/2010/main" val="2635234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10</a:t>
            </a:fld>
            <a:endParaRPr lang="nl-NL"/>
          </a:p>
        </p:txBody>
      </p:sp>
    </p:spTree>
    <p:extLst>
      <p:ext uri="{BB962C8B-B14F-4D97-AF65-F5344CB8AC3E}">
        <p14:creationId xmlns:p14="http://schemas.microsoft.com/office/powerpoint/2010/main" val="27175300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dirty="0" err="1"/>
              <a:t>https</a:t>
            </a:r>
            <a:r>
              <a:rPr lang="nl-NL" dirty="0"/>
              <a:t>://</a:t>
            </a:r>
            <a:r>
              <a:rPr lang="nl-NL" dirty="0" err="1"/>
              <a:t>video.saxion.nl</a:t>
            </a:r>
            <a:r>
              <a:rPr lang="nl-NL" dirty="0"/>
              <a:t>/</a:t>
            </a:r>
            <a:r>
              <a:rPr lang="nl-NL" dirty="0" err="1"/>
              <a:t>id</a:t>
            </a:r>
            <a:r>
              <a:rPr lang="nl-NL" dirty="0"/>
              <a:t>/1_1ht4cpau</a:t>
            </a:r>
          </a:p>
          <a:p>
            <a:endParaRPr lang="nl-NL" dirty="0"/>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27</a:t>
            </a:fld>
            <a:endParaRPr lang="nl-NL"/>
          </a:p>
        </p:txBody>
      </p:sp>
    </p:spTree>
    <p:extLst>
      <p:ext uri="{BB962C8B-B14F-4D97-AF65-F5344CB8AC3E}">
        <p14:creationId xmlns:p14="http://schemas.microsoft.com/office/powerpoint/2010/main" val="40118621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a:t>https://video.saxion.nl/id/1_1ht4cpau</a:t>
            </a:r>
          </a:p>
          <a:p>
            <a:endParaRPr lang="nl-NL"/>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28</a:t>
            </a:fld>
            <a:endParaRPr lang="nl-NL"/>
          </a:p>
        </p:txBody>
      </p:sp>
    </p:spTree>
    <p:extLst>
      <p:ext uri="{BB962C8B-B14F-4D97-AF65-F5344CB8AC3E}">
        <p14:creationId xmlns:p14="http://schemas.microsoft.com/office/powerpoint/2010/main" val="31238513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4A9C1608-934F-514A-84D4-5E66B35BD809}" type="slidenum">
              <a:rPr lang="nl-NL" smtClean="0"/>
              <a:t>31</a:t>
            </a:fld>
            <a:endParaRPr lang="nl-NL"/>
          </a:p>
        </p:txBody>
      </p:sp>
    </p:spTree>
    <p:extLst>
      <p:ext uri="{BB962C8B-B14F-4D97-AF65-F5344CB8AC3E}">
        <p14:creationId xmlns:p14="http://schemas.microsoft.com/office/powerpoint/2010/main" val="36973901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E3B96EF-220D-9060-07A8-F1B27C73B660}"/>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9891011B-D7DB-7020-00CD-84B384AF52E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EA49B6DA-F04C-8780-99D7-B3C3EA698AB3}"/>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5" name="Tijdelijke aanduiding voor voettekst 4">
            <a:extLst>
              <a:ext uri="{FF2B5EF4-FFF2-40B4-BE49-F238E27FC236}">
                <a16:creationId xmlns:a16="http://schemas.microsoft.com/office/drawing/2014/main" id="{1B284EA6-D047-DC32-8109-A31AEA84AED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86AB3A7-DD3B-1717-01EE-63B055195EAD}"/>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1065444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9EC6EA-4E50-9077-B6EC-09D514EEF149}"/>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64930992-344A-D605-DDAC-5D885B9C084D}"/>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DD46E36-BB8E-693F-9BC3-6C4678FC759B}"/>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5" name="Tijdelijke aanduiding voor voettekst 4">
            <a:extLst>
              <a:ext uri="{FF2B5EF4-FFF2-40B4-BE49-F238E27FC236}">
                <a16:creationId xmlns:a16="http://schemas.microsoft.com/office/drawing/2014/main" id="{EC136BD4-81AF-5FC0-94B1-D3DF9937C3E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55186B6-BC14-20F3-95CC-58BBC015FCB3}"/>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1765756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0AF89BA0-953C-1D82-7A43-C69C31C2969E}"/>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ED1C82E1-DD5F-FDEA-D4FC-F77EAFF651C5}"/>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911E003-6E4C-5EC3-EA00-22B0CD0112DD}"/>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5" name="Tijdelijke aanduiding voor voettekst 4">
            <a:extLst>
              <a:ext uri="{FF2B5EF4-FFF2-40B4-BE49-F238E27FC236}">
                <a16:creationId xmlns:a16="http://schemas.microsoft.com/office/drawing/2014/main" id="{5914A9D4-31ED-72E0-B15B-72C94183D2D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EED77EC-291B-F97C-7959-6F3C52A39734}"/>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24943866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23A423-D6D1-43BB-646E-31531EB75926}"/>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CB1B0AB3-3C40-177E-76BB-D5D5F0E074E9}"/>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B693610-051E-9428-40BA-CA19BDCCA457}"/>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5" name="Tijdelijke aanduiding voor voettekst 4">
            <a:extLst>
              <a:ext uri="{FF2B5EF4-FFF2-40B4-BE49-F238E27FC236}">
                <a16:creationId xmlns:a16="http://schemas.microsoft.com/office/drawing/2014/main" id="{1BD157D9-390E-4F37-1351-C2C54C233E88}"/>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69D75D7-A0AF-FD35-071D-83F62DA3209C}"/>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323378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AF37AF-81C6-551C-286B-7AFA96206BB1}"/>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BFFFBE71-3773-2624-E305-A62C44942E5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4D68FD55-803B-BB83-B779-EFD07EDCF464}"/>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5" name="Tijdelijke aanduiding voor voettekst 4">
            <a:extLst>
              <a:ext uri="{FF2B5EF4-FFF2-40B4-BE49-F238E27FC236}">
                <a16:creationId xmlns:a16="http://schemas.microsoft.com/office/drawing/2014/main" id="{085C218E-FA66-3AA9-DE36-24100F292DB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F56C2E0-1BDD-FC94-BCFA-55AB6CC99CB8}"/>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1713908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5D494E-CA66-0B07-78CC-1A8735067A8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5FF13CF-422D-A739-CFBA-8CCE8FF2FDB0}"/>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310F0D11-0C11-4B1B-1246-20EE85F97AF7}"/>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7E89F505-51C8-3B88-C868-CCD2221DB2B0}"/>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6" name="Tijdelijke aanduiding voor voettekst 5">
            <a:extLst>
              <a:ext uri="{FF2B5EF4-FFF2-40B4-BE49-F238E27FC236}">
                <a16:creationId xmlns:a16="http://schemas.microsoft.com/office/drawing/2014/main" id="{F7B9D470-14CA-C27A-4F78-B29016288C0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1DD9178-C344-FC93-F1AA-CBC0D4F1B233}"/>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27051389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66618D-E4B0-6E20-8365-61066229A17A}"/>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17AD0C09-4BDE-E848-FA87-9B49879706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8605EF2E-4E49-7B10-65F8-87AB9027044E}"/>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F18EA512-53F3-AB94-6F69-0174F3B7C7E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85E2577B-8D5A-CBD5-1A41-B962BA08BE1E}"/>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19EF1F39-710A-099C-03F7-8F1C3070243B}"/>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8" name="Tijdelijke aanduiding voor voettekst 7">
            <a:extLst>
              <a:ext uri="{FF2B5EF4-FFF2-40B4-BE49-F238E27FC236}">
                <a16:creationId xmlns:a16="http://schemas.microsoft.com/office/drawing/2014/main" id="{9C5D8703-B5A8-61C4-B1D0-68F40D42D58F}"/>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94930C64-7703-DC17-D4AC-8474D8321FAB}"/>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16528572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6B4231-000E-F9A5-0177-819332B17735}"/>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0A7B1DC0-59A1-8A1F-F441-04AFAFE5A960}"/>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4" name="Tijdelijke aanduiding voor voettekst 3">
            <a:extLst>
              <a:ext uri="{FF2B5EF4-FFF2-40B4-BE49-F238E27FC236}">
                <a16:creationId xmlns:a16="http://schemas.microsoft.com/office/drawing/2014/main" id="{12535CFD-5600-FBA3-FEEC-7DB68ACE5E0F}"/>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BB3D7AD6-E34A-4CC3-CD6C-60AEB0EDF453}"/>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2447699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41817FE8-A852-6F25-0554-87D1A18A58E9}"/>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3" name="Tijdelijke aanduiding voor voettekst 2">
            <a:extLst>
              <a:ext uri="{FF2B5EF4-FFF2-40B4-BE49-F238E27FC236}">
                <a16:creationId xmlns:a16="http://schemas.microsoft.com/office/drawing/2014/main" id="{D0802A57-8700-4776-5F36-2AACD5D339F7}"/>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84376EC7-2CE5-328A-673B-2922FAAA8028}"/>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753129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4A153D-83A6-CF2F-DD68-D80353DF80DB}"/>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0A2C9A3D-DF92-8A78-C5FD-A586FD94B4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635A606D-4550-03C5-02B0-6289F6D0BEF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1AD244E7-073E-3CCE-24AD-84BC03A8F289}"/>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6" name="Tijdelijke aanduiding voor voettekst 5">
            <a:extLst>
              <a:ext uri="{FF2B5EF4-FFF2-40B4-BE49-F238E27FC236}">
                <a16:creationId xmlns:a16="http://schemas.microsoft.com/office/drawing/2014/main" id="{7CF93365-0E03-C00A-979D-DCF2B5E7EA8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0673246-D84C-6E6A-A1C7-D87483A8DF22}"/>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2404087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5CC4D9-36ED-CC04-947C-98402F9EFC49}"/>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3376027B-2097-88C1-03A1-D1C014BDA2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A4734AA7-A1F5-EA9A-02EB-F47D4E7DB3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6BBCA8D-523A-29DC-8C4E-010434F4D688}"/>
              </a:ext>
            </a:extLst>
          </p:cNvPr>
          <p:cNvSpPr>
            <a:spLocks noGrp="1"/>
          </p:cNvSpPr>
          <p:nvPr>
            <p:ph type="dt" sz="half" idx="10"/>
          </p:nvPr>
        </p:nvSpPr>
        <p:spPr/>
        <p:txBody>
          <a:bodyPr/>
          <a:lstStyle/>
          <a:p>
            <a:fld id="{EAC675C6-84EB-8542-8366-65B8269D478C}" type="datetimeFigureOut">
              <a:rPr lang="nl-NL" smtClean="0"/>
              <a:t>25-03-2025</a:t>
            </a:fld>
            <a:endParaRPr lang="nl-NL"/>
          </a:p>
        </p:txBody>
      </p:sp>
      <p:sp>
        <p:nvSpPr>
          <p:cNvPr id="6" name="Tijdelijke aanduiding voor voettekst 5">
            <a:extLst>
              <a:ext uri="{FF2B5EF4-FFF2-40B4-BE49-F238E27FC236}">
                <a16:creationId xmlns:a16="http://schemas.microsoft.com/office/drawing/2014/main" id="{51482D11-1923-E7BE-CF84-622A77367E5B}"/>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46EDA442-DC86-DEA1-1CB1-31B9D360A49E}"/>
              </a:ext>
            </a:extLst>
          </p:cNvPr>
          <p:cNvSpPr>
            <a:spLocks noGrp="1"/>
          </p:cNvSpPr>
          <p:nvPr>
            <p:ph type="sldNum" sz="quarter" idx="12"/>
          </p:nvPr>
        </p:nvSpPr>
        <p:spPr/>
        <p:txBody>
          <a:bodyPr/>
          <a:lstStyle/>
          <a:p>
            <a:fld id="{46D19C2E-AC46-9445-AD8F-CB56893CC307}" type="slidenum">
              <a:rPr lang="nl-NL" smtClean="0"/>
              <a:t>‹nr.›</a:t>
            </a:fld>
            <a:endParaRPr lang="nl-NL"/>
          </a:p>
        </p:txBody>
      </p:sp>
    </p:spTree>
    <p:extLst>
      <p:ext uri="{BB962C8B-B14F-4D97-AF65-F5344CB8AC3E}">
        <p14:creationId xmlns:p14="http://schemas.microsoft.com/office/powerpoint/2010/main" val="3460927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4629FE51-EBBA-0596-3A44-5A562ECBFB5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4C9638A7-ADA9-A2D1-ECE5-682DA56EBB7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F8A4BDB-3DAB-ED8D-9F77-62707C1BDBF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C675C6-84EB-8542-8366-65B8269D478C}" type="datetimeFigureOut">
              <a:rPr lang="nl-NL" smtClean="0"/>
              <a:t>25-03-2025</a:t>
            </a:fld>
            <a:endParaRPr lang="nl-NL"/>
          </a:p>
        </p:txBody>
      </p:sp>
      <p:sp>
        <p:nvSpPr>
          <p:cNvPr id="5" name="Tijdelijke aanduiding voor voettekst 4">
            <a:extLst>
              <a:ext uri="{FF2B5EF4-FFF2-40B4-BE49-F238E27FC236}">
                <a16:creationId xmlns:a16="http://schemas.microsoft.com/office/drawing/2014/main" id="{D256BC37-F3F4-8CD6-C3E4-8F965C9AD3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DDE995BE-A344-6F77-8DA9-C1604ECD47F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D19C2E-AC46-9445-AD8F-CB56893CC307}" type="slidenum">
              <a:rPr lang="nl-NL" smtClean="0"/>
              <a:t>‹nr.›</a:t>
            </a:fld>
            <a:endParaRPr lang="nl-NL"/>
          </a:p>
        </p:txBody>
      </p:sp>
    </p:spTree>
    <p:extLst>
      <p:ext uri="{BB962C8B-B14F-4D97-AF65-F5344CB8AC3E}">
        <p14:creationId xmlns:p14="http://schemas.microsoft.com/office/powerpoint/2010/main" val="3427928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businessmodellab.nl/transitiecanvas"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hyperlink" Target="https://video.saxion.nl/id/1_1ht4cpau" TargetMode="External"/><Relationship Id="rId7"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31.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businessmodellab.nl/tools/werkboek-weconomy-transitiecanvas"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www.businessmodellab.nl/transitiecanvas" TargetMode="External"/></Relationships>
</file>

<file path=ppt/slides/_rels/slide3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mailto:m.vandepol@minez.nl" TargetMode="External"/><Relationship Id="rId7" Type="http://schemas.openxmlformats.org/officeDocument/2006/relationships/hyperlink" Target="mailto:janjonker@me.com" TargetMode="External"/><Relationship Id="rId2" Type="http://schemas.openxmlformats.org/officeDocument/2006/relationships/hyperlink" Target="mailto:iris@circonnect.org" TargetMode="External"/><Relationship Id="rId1" Type="http://schemas.openxmlformats.org/officeDocument/2006/relationships/slideLayout" Target="../slideLayouts/slideLayout2.xml"/><Relationship Id="rId6" Type="http://schemas.openxmlformats.org/officeDocument/2006/relationships/hyperlink" Target="mailto:m.a.a.kamm@saxion.nl" TargetMode="External"/><Relationship Id="rId5" Type="http://schemas.openxmlformats.org/officeDocument/2006/relationships/hyperlink" Target="mailto:j.j.w.willemse@saxion.nl" TargetMode="External"/><Relationship Id="rId4" Type="http://schemas.openxmlformats.org/officeDocument/2006/relationships/hyperlink" Target="mailto:diana.denheld@hetgroenebrein.nl"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943EBCD-6F1A-4516-1C9D-564BAFD17589}"/>
              </a:ext>
            </a:extLst>
          </p:cNvPr>
          <p:cNvSpPr>
            <a:spLocks noGrp="1"/>
          </p:cNvSpPr>
          <p:nvPr>
            <p:ph type="ctrTitle"/>
          </p:nvPr>
        </p:nvSpPr>
        <p:spPr>
          <a:xfrm>
            <a:off x="696000" y="388025"/>
            <a:ext cx="10800000" cy="1749222"/>
          </a:xfrm>
          <a:prstGeom prst="roundRect">
            <a:avLst/>
          </a:prstGeom>
          <a:solidFill>
            <a:srgbClr val="00B050"/>
          </a:solidFill>
        </p:spPr>
        <p:txBody>
          <a:bodyPr>
            <a:normAutofit/>
          </a:bodyPr>
          <a:lstStyle/>
          <a:p>
            <a:r>
              <a:rPr lang="nl-NL" sz="4400" dirty="0">
                <a:solidFill>
                  <a:schemeClr val="bg1"/>
                </a:solidFill>
              </a:rPr>
              <a:t>Het </a:t>
            </a:r>
            <a:r>
              <a:rPr lang="nl-NL" sz="4400" dirty="0" err="1">
                <a:solidFill>
                  <a:schemeClr val="bg1"/>
                </a:solidFill>
              </a:rPr>
              <a:t>WEconomy</a:t>
            </a:r>
            <a:r>
              <a:rPr lang="nl-NL" sz="4400" dirty="0">
                <a:solidFill>
                  <a:schemeClr val="bg1"/>
                </a:solidFill>
              </a:rPr>
              <a:t> Transitiemodel</a:t>
            </a:r>
            <a:br>
              <a:rPr lang="nl-NL" sz="4400" dirty="0">
                <a:solidFill>
                  <a:schemeClr val="bg1"/>
                </a:solidFill>
              </a:rPr>
            </a:br>
            <a:endParaRPr lang="nl-NL" sz="3100" dirty="0">
              <a:solidFill>
                <a:schemeClr val="bg1"/>
              </a:solidFill>
            </a:endParaRPr>
          </a:p>
        </p:txBody>
      </p:sp>
      <p:pic>
        <p:nvPicPr>
          <p:cNvPr id="6" name="Afbeelding 5">
            <a:extLst>
              <a:ext uri="{FF2B5EF4-FFF2-40B4-BE49-F238E27FC236}">
                <a16:creationId xmlns:a16="http://schemas.microsoft.com/office/drawing/2014/main" id="{28F4D95B-EE2F-71A5-6D16-BCBDB3520581}"/>
              </a:ext>
            </a:extLst>
          </p:cNvPr>
          <p:cNvPicPr>
            <a:picLocks noChangeAspect="1"/>
          </p:cNvPicPr>
          <p:nvPr/>
        </p:nvPicPr>
        <p:blipFill>
          <a:blip r:embed="rId2"/>
          <a:stretch>
            <a:fillRect/>
          </a:stretch>
        </p:blipFill>
        <p:spPr>
          <a:xfrm>
            <a:off x="9659198" y="5751975"/>
            <a:ext cx="756000" cy="756000"/>
          </a:xfrm>
          <a:prstGeom prst="rect">
            <a:avLst/>
          </a:prstGeom>
        </p:spPr>
      </p:pic>
      <p:pic>
        <p:nvPicPr>
          <p:cNvPr id="13" name="Afbeelding 12">
            <a:extLst>
              <a:ext uri="{FF2B5EF4-FFF2-40B4-BE49-F238E27FC236}">
                <a16:creationId xmlns:a16="http://schemas.microsoft.com/office/drawing/2014/main" id="{89E15868-E708-DEC0-90B3-7FF109D0BFB5}"/>
              </a:ext>
            </a:extLst>
          </p:cNvPr>
          <p:cNvPicPr>
            <a:picLocks noChangeAspect="1"/>
          </p:cNvPicPr>
          <p:nvPr/>
        </p:nvPicPr>
        <p:blipFill>
          <a:blip r:embed="rId3">
            <a:alphaModFix amt="50000"/>
          </a:blip>
          <a:stretch>
            <a:fillRect/>
          </a:stretch>
        </p:blipFill>
        <p:spPr>
          <a:xfrm>
            <a:off x="1102986" y="2152400"/>
            <a:ext cx="9485803" cy="4391575"/>
          </a:xfrm>
          <a:prstGeom prst="rect">
            <a:avLst/>
          </a:prstGeom>
        </p:spPr>
      </p:pic>
      <p:pic>
        <p:nvPicPr>
          <p:cNvPr id="4" name="Afbeelding 3">
            <a:extLst>
              <a:ext uri="{FF2B5EF4-FFF2-40B4-BE49-F238E27FC236}">
                <a16:creationId xmlns:a16="http://schemas.microsoft.com/office/drawing/2014/main" id="{ED3F07E0-CDDD-8C22-BCA6-BE91345C9860}"/>
              </a:ext>
            </a:extLst>
          </p:cNvPr>
          <p:cNvPicPr>
            <a:picLocks noChangeAspect="1"/>
          </p:cNvPicPr>
          <p:nvPr/>
        </p:nvPicPr>
        <p:blipFill>
          <a:blip r:embed="rId4"/>
          <a:stretch>
            <a:fillRect/>
          </a:stretch>
        </p:blipFill>
        <p:spPr>
          <a:xfrm>
            <a:off x="7082422" y="5787975"/>
            <a:ext cx="2403185" cy="756000"/>
          </a:xfrm>
          <a:prstGeom prst="rect">
            <a:avLst/>
          </a:prstGeom>
        </p:spPr>
      </p:pic>
      <p:pic>
        <p:nvPicPr>
          <p:cNvPr id="8" name="Afbeelding 7">
            <a:extLst>
              <a:ext uri="{FF2B5EF4-FFF2-40B4-BE49-F238E27FC236}">
                <a16:creationId xmlns:a16="http://schemas.microsoft.com/office/drawing/2014/main" id="{DE6B3E08-8971-D11A-CA97-85EBAD9383A9}"/>
              </a:ext>
            </a:extLst>
          </p:cNvPr>
          <p:cNvPicPr>
            <a:picLocks noChangeAspect="1"/>
          </p:cNvPicPr>
          <p:nvPr/>
        </p:nvPicPr>
        <p:blipFill>
          <a:blip r:embed="rId5"/>
          <a:stretch>
            <a:fillRect/>
          </a:stretch>
        </p:blipFill>
        <p:spPr>
          <a:xfrm>
            <a:off x="10762380" y="5765673"/>
            <a:ext cx="720000" cy="720000"/>
          </a:xfrm>
          <a:prstGeom prst="rect">
            <a:avLst/>
          </a:prstGeom>
        </p:spPr>
      </p:pic>
      <p:sp>
        <p:nvSpPr>
          <p:cNvPr id="3" name="Ondertitel 2">
            <a:extLst>
              <a:ext uri="{FF2B5EF4-FFF2-40B4-BE49-F238E27FC236}">
                <a16:creationId xmlns:a16="http://schemas.microsoft.com/office/drawing/2014/main" id="{E65F1B4D-03D9-6483-1C82-68C59464312E}"/>
              </a:ext>
            </a:extLst>
          </p:cNvPr>
          <p:cNvSpPr txBox="1">
            <a:spLocks/>
          </p:cNvSpPr>
          <p:nvPr/>
        </p:nvSpPr>
        <p:spPr>
          <a:xfrm>
            <a:off x="696000" y="3917942"/>
            <a:ext cx="10800000" cy="1440000"/>
          </a:xfrm>
          <a:prstGeom prst="roundRect">
            <a:avLst/>
          </a:prstGeom>
          <a:ln w="19050">
            <a:solidFill>
              <a:srgbClr val="00B050"/>
            </a:solidFill>
          </a:ln>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lnSpc>
                <a:spcPct val="110000"/>
              </a:lnSpc>
            </a:pPr>
            <a:r>
              <a:rPr lang="nl-NL" dirty="0"/>
              <a:t>Voornaam Naam</a:t>
            </a:r>
          </a:p>
          <a:p>
            <a:pPr algn="r">
              <a:lnSpc>
                <a:spcPct val="110000"/>
              </a:lnSpc>
            </a:pPr>
            <a:r>
              <a:rPr lang="nl-NL" i="1" dirty="0"/>
              <a:t>Organisatie</a:t>
            </a:r>
          </a:p>
          <a:p>
            <a:pPr algn="r">
              <a:lnSpc>
                <a:spcPct val="110000"/>
              </a:lnSpc>
            </a:pPr>
            <a:r>
              <a:rPr lang="nl-NL" dirty="0"/>
              <a:t>Programma, Plaats, Datum</a:t>
            </a:r>
          </a:p>
        </p:txBody>
      </p:sp>
      <p:sp>
        <p:nvSpPr>
          <p:cNvPr id="5" name="Ondertitel 2">
            <a:extLst>
              <a:ext uri="{FF2B5EF4-FFF2-40B4-BE49-F238E27FC236}">
                <a16:creationId xmlns:a16="http://schemas.microsoft.com/office/drawing/2014/main" id="{220FC30F-5808-BC9A-A943-580F20B1D877}"/>
              </a:ext>
            </a:extLst>
          </p:cNvPr>
          <p:cNvSpPr txBox="1">
            <a:spLocks/>
          </p:cNvSpPr>
          <p:nvPr/>
        </p:nvSpPr>
        <p:spPr>
          <a:xfrm>
            <a:off x="696000" y="2332549"/>
            <a:ext cx="10800000" cy="1440000"/>
          </a:xfrm>
          <a:prstGeom prst="roundRect">
            <a:avLst/>
          </a:prstGeom>
          <a:ln w="19050">
            <a:solidFill>
              <a:srgbClr val="00B050"/>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20000"/>
              </a:lnSpc>
            </a:pPr>
            <a:r>
              <a:rPr lang="nl-NL" sz="3200" dirty="0"/>
              <a:t>Een</a:t>
            </a:r>
            <a:r>
              <a:rPr lang="nl-NL" sz="3200" i="1" dirty="0"/>
              <a:t> praktische aanpak </a:t>
            </a:r>
            <a:r>
              <a:rPr lang="nl-NL" sz="3200" dirty="0"/>
              <a:t>om transitie-</a:t>
            </a:r>
            <a:br>
              <a:rPr lang="nl-NL" sz="3200" dirty="0"/>
            </a:br>
            <a:r>
              <a:rPr lang="nl-NL" sz="3200" dirty="0"/>
              <a:t>programma’s vorm te geven.</a:t>
            </a:r>
            <a:endParaRPr lang="nl-NL" sz="3200" i="1" dirty="0"/>
          </a:p>
        </p:txBody>
      </p:sp>
    </p:spTree>
    <p:extLst>
      <p:ext uri="{BB962C8B-B14F-4D97-AF65-F5344CB8AC3E}">
        <p14:creationId xmlns:p14="http://schemas.microsoft.com/office/powerpoint/2010/main" val="7232291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Vier grote opgaven</a:t>
            </a:r>
          </a:p>
        </p:txBody>
      </p:sp>
      <p:sp>
        <p:nvSpPr>
          <p:cNvPr id="3" name="Afgeronde rechthoek 2">
            <a:extLst>
              <a:ext uri="{FF2B5EF4-FFF2-40B4-BE49-F238E27FC236}">
                <a16:creationId xmlns:a16="http://schemas.microsoft.com/office/drawing/2014/main" id="{10C1B724-34AB-DDB0-53C3-27107DBEF4D5}"/>
              </a:ext>
            </a:extLst>
          </p:cNvPr>
          <p:cNvSpPr/>
          <p:nvPr/>
        </p:nvSpPr>
        <p:spPr>
          <a:xfrm>
            <a:off x="1907205" y="1567950"/>
            <a:ext cx="2520000" cy="2520000"/>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ekstvak 3">
            <a:extLst>
              <a:ext uri="{FF2B5EF4-FFF2-40B4-BE49-F238E27FC236}">
                <a16:creationId xmlns:a16="http://schemas.microsoft.com/office/drawing/2014/main" id="{5EF73AA0-4860-34DC-4BBC-3F774A7657BA}"/>
              </a:ext>
            </a:extLst>
          </p:cNvPr>
          <p:cNvSpPr txBox="1"/>
          <p:nvPr/>
        </p:nvSpPr>
        <p:spPr>
          <a:xfrm>
            <a:off x="1716227" y="1863500"/>
            <a:ext cx="2763201" cy="1846659"/>
          </a:xfrm>
          <a:prstGeom prst="rect">
            <a:avLst/>
          </a:prstGeom>
          <a:noFill/>
        </p:spPr>
        <p:txBody>
          <a:bodyPr wrap="square" rtlCol="0">
            <a:spAutoFit/>
          </a:bodyPr>
          <a:lstStyle/>
          <a:p>
            <a:pPr algn="ctr"/>
            <a:r>
              <a:rPr lang="nl-NL" altLang="nl-NL" b="1" i="1">
                <a:latin typeface="FedraSansPro-Demi" charset="0"/>
                <a:ea typeface="FedraSansPro-Demi" charset="0"/>
                <a:cs typeface="FedraSansPro-Demi" charset="0"/>
              </a:rPr>
              <a:t>Duurzaamheid</a:t>
            </a:r>
          </a:p>
          <a:p>
            <a:pPr algn="ctr"/>
            <a:r>
              <a:rPr lang="nl-NL" altLang="nl-NL">
                <a:latin typeface="FedraSansPro-Demi" charset="0"/>
                <a:ea typeface="FedraSansPro-Demi" charset="0"/>
                <a:cs typeface="FedraSansPro-Demi" charset="0"/>
              </a:rPr>
              <a:t>Minder ge- en verbruiken van bronnen en geen</a:t>
            </a:r>
          </a:p>
          <a:p>
            <a:pPr algn="ctr"/>
            <a:r>
              <a:rPr lang="nl-NL" altLang="nl-NL">
                <a:latin typeface="FedraSansPro-Demi" charset="0"/>
                <a:ea typeface="FedraSansPro-Demi" charset="0"/>
                <a:cs typeface="FedraSansPro-Demi" charset="0"/>
              </a:rPr>
              <a:t>negatieve emissies uitstoten</a:t>
            </a:r>
            <a:r>
              <a:rPr lang="nl-NL" altLang="nl-NL" sz="2400">
                <a:latin typeface="FedraSansPro-Demi" charset="0"/>
                <a:ea typeface="FedraSansPro-Demi" charset="0"/>
                <a:cs typeface="FedraSansPro-Demi" charset="0"/>
              </a:rPr>
              <a:t>.</a:t>
            </a:r>
            <a:endParaRPr lang="nl-NL" sz="2400"/>
          </a:p>
        </p:txBody>
      </p:sp>
      <p:sp>
        <p:nvSpPr>
          <p:cNvPr id="6" name="Afgeronde rechthoek 5">
            <a:extLst>
              <a:ext uri="{FF2B5EF4-FFF2-40B4-BE49-F238E27FC236}">
                <a16:creationId xmlns:a16="http://schemas.microsoft.com/office/drawing/2014/main" id="{6184E55A-2255-345C-44D8-9BCAF3B1D22F}"/>
              </a:ext>
            </a:extLst>
          </p:cNvPr>
          <p:cNvSpPr/>
          <p:nvPr/>
        </p:nvSpPr>
        <p:spPr>
          <a:xfrm>
            <a:off x="4556103" y="1567950"/>
            <a:ext cx="2520000" cy="2520000"/>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Tekstvak 6">
            <a:extLst>
              <a:ext uri="{FF2B5EF4-FFF2-40B4-BE49-F238E27FC236}">
                <a16:creationId xmlns:a16="http://schemas.microsoft.com/office/drawing/2014/main" id="{D9BB1F49-F3E6-3F56-93B5-195841D98B29}"/>
              </a:ext>
            </a:extLst>
          </p:cNvPr>
          <p:cNvSpPr txBox="1"/>
          <p:nvPr/>
        </p:nvSpPr>
        <p:spPr>
          <a:xfrm>
            <a:off x="4495757" y="1909667"/>
            <a:ext cx="2763201" cy="1754326"/>
          </a:xfrm>
          <a:prstGeom prst="rect">
            <a:avLst/>
          </a:prstGeom>
          <a:noFill/>
        </p:spPr>
        <p:txBody>
          <a:bodyPr wrap="square" rtlCol="0">
            <a:spAutoFit/>
          </a:bodyPr>
          <a:lstStyle/>
          <a:p>
            <a:pPr algn="ctr"/>
            <a:r>
              <a:rPr lang="nl-NL" altLang="nl-NL" b="1" i="1">
                <a:latin typeface="FedraSansPro-Demi" charset="0"/>
                <a:ea typeface="FedraSansPro-Demi" charset="0"/>
                <a:cs typeface="FedraSansPro-Demi" charset="0"/>
              </a:rPr>
              <a:t>Circulariteit</a:t>
            </a:r>
          </a:p>
          <a:p>
            <a:pPr algn="ctr"/>
            <a:r>
              <a:rPr lang="nl-NL" altLang="nl-NL">
                <a:latin typeface="FedraSansPro-Demi" charset="0"/>
                <a:ea typeface="FedraSansPro-Demi" charset="0"/>
                <a:cs typeface="FedraSansPro-Demi" charset="0"/>
              </a:rPr>
              <a:t>Grondstoffen, onderdelen en producten zorg-  </a:t>
            </a:r>
            <a:r>
              <a:rPr lang="nl-NL" altLang="nl-NL" err="1">
                <a:latin typeface="FedraSansPro-Demi" charset="0"/>
                <a:ea typeface="FedraSansPro-Demi" charset="0"/>
                <a:cs typeface="FedraSansPro-Demi" charset="0"/>
              </a:rPr>
              <a:t>vuldiger</a:t>
            </a:r>
            <a:r>
              <a:rPr lang="nl-NL" altLang="nl-NL">
                <a:latin typeface="FedraSansPro-Demi" charset="0"/>
                <a:ea typeface="FedraSansPro-Demi" charset="0"/>
                <a:cs typeface="FedraSansPro-Demi" charset="0"/>
              </a:rPr>
              <a:t>, beter en langer benutten. </a:t>
            </a:r>
            <a:endParaRPr lang="nl-NL" sz="2400"/>
          </a:p>
        </p:txBody>
      </p:sp>
      <p:sp>
        <p:nvSpPr>
          <p:cNvPr id="8" name="Afgeronde rechthoek 7">
            <a:extLst>
              <a:ext uri="{FF2B5EF4-FFF2-40B4-BE49-F238E27FC236}">
                <a16:creationId xmlns:a16="http://schemas.microsoft.com/office/drawing/2014/main" id="{4CB0730A-D4CF-A8BD-A110-6FA5730100FB}"/>
              </a:ext>
            </a:extLst>
          </p:cNvPr>
          <p:cNvSpPr/>
          <p:nvPr/>
        </p:nvSpPr>
        <p:spPr>
          <a:xfrm>
            <a:off x="1907205" y="4190658"/>
            <a:ext cx="2520000" cy="2520000"/>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ekstvak 8">
            <a:extLst>
              <a:ext uri="{FF2B5EF4-FFF2-40B4-BE49-F238E27FC236}">
                <a16:creationId xmlns:a16="http://schemas.microsoft.com/office/drawing/2014/main" id="{30CC5ABF-A8DB-45F9-0EB0-E5334C5A1BFB}"/>
              </a:ext>
            </a:extLst>
          </p:cNvPr>
          <p:cNvSpPr txBox="1"/>
          <p:nvPr/>
        </p:nvSpPr>
        <p:spPr>
          <a:xfrm>
            <a:off x="1781543" y="4554961"/>
            <a:ext cx="2763201" cy="1754326"/>
          </a:xfrm>
          <a:prstGeom prst="rect">
            <a:avLst/>
          </a:prstGeom>
          <a:noFill/>
        </p:spPr>
        <p:txBody>
          <a:bodyPr wrap="square" rtlCol="0">
            <a:spAutoFit/>
          </a:bodyPr>
          <a:lstStyle/>
          <a:p>
            <a:pPr algn="ctr"/>
            <a:r>
              <a:rPr lang="nl-NL" altLang="nl-NL" b="1" i="1" dirty="0">
                <a:latin typeface="FedraSansPro-Demi" charset="0"/>
                <a:ea typeface="FedraSansPro-Demi" charset="0"/>
                <a:cs typeface="FedraSansPro-Demi" charset="0"/>
              </a:rPr>
              <a:t>Leefbaarheid</a:t>
            </a:r>
          </a:p>
          <a:p>
            <a:pPr algn="ctr"/>
            <a:r>
              <a:rPr lang="nl-NL" altLang="nl-NL" dirty="0">
                <a:latin typeface="FedraSansPro-Demi" charset="0"/>
                <a:ea typeface="FedraSansPro-Demi" charset="0"/>
                <a:cs typeface="FedraSansPro-Demi" charset="0"/>
              </a:rPr>
              <a:t>De fysieke, sociale en economische </a:t>
            </a:r>
            <a:r>
              <a:rPr lang="nl-NL" altLang="nl-NL" dirty="0" err="1">
                <a:latin typeface="FedraSansPro-Demi" charset="0"/>
                <a:ea typeface="FedraSansPro-Demi" charset="0"/>
                <a:cs typeface="FedraSansPro-Demi" charset="0"/>
              </a:rPr>
              <a:t>aan-trekkelijkheid</a:t>
            </a:r>
            <a:r>
              <a:rPr lang="nl-NL" altLang="nl-NL" dirty="0">
                <a:latin typeface="FedraSansPro-Demi" charset="0"/>
                <a:ea typeface="FedraSansPro-Demi" charset="0"/>
                <a:cs typeface="FedraSansPro-Demi" charset="0"/>
              </a:rPr>
              <a:t> van een gebied of een gemeenschap.</a:t>
            </a:r>
            <a:endParaRPr lang="nl-NL" dirty="0"/>
          </a:p>
        </p:txBody>
      </p:sp>
      <p:sp>
        <p:nvSpPr>
          <p:cNvPr id="10" name="Afgeronde rechthoek 9">
            <a:extLst>
              <a:ext uri="{FF2B5EF4-FFF2-40B4-BE49-F238E27FC236}">
                <a16:creationId xmlns:a16="http://schemas.microsoft.com/office/drawing/2014/main" id="{951B2E9D-07C5-B29F-7E08-076B3FEB9FDE}"/>
              </a:ext>
            </a:extLst>
          </p:cNvPr>
          <p:cNvSpPr/>
          <p:nvPr/>
        </p:nvSpPr>
        <p:spPr>
          <a:xfrm>
            <a:off x="4533380" y="4190658"/>
            <a:ext cx="2520000" cy="2520000"/>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1" name="Tekstvak 10">
            <a:extLst>
              <a:ext uri="{FF2B5EF4-FFF2-40B4-BE49-F238E27FC236}">
                <a16:creationId xmlns:a16="http://schemas.microsoft.com/office/drawing/2014/main" id="{AE5391B0-12B6-9252-FC27-6B0584A9831F}"/>
              </a:ext>
            </a:extLst>
          </p:cNvPr>
          <p:cNvSpPr txBox="1"/>
          <p:nvPr/>
        </p:nvSpPr>
        <p:spPr>
          <a:xfrm>
            <a:off x="4407718" y="4554961"/>
            <a:ext cx="2763201" cy="1754326"/>
          </a:xfrm>
          <a:prstGeom prst="rect">
            <a:avLst/>
          </a:prstGeom>
          <a:noFill/>
        </p:spPr>
        <p:txBody>
          <a:bodyPr wrap="square" rtlCol="0">
            <a:spAutoFit/>
          </a:bodyPr>
          <a:lstStyle/>
          <a:p>
            <a:pPr algn="ctr"/>
            <a:r>
              <a:rPr lang="nl-NL" altLang="nl-NL" b="1" i="1">
                <a:latin typeface="FedraSansPro-Demi" charset="0"/>
                <a:ea typeface="FedraSansPro-Demi" charset="0"/>
                <a:cs typeface="FedraSansPro-Demi" charset="0"/>
              </a:rPr>
              <a:t>Biodiversiteit</a:t>
            </a:r>
          </a:p>
          <a:p>
            <a:pPr algn="ctr"/>
            <a:r>
              <a:rPr lang="nl-NL">
                <a:latin typeface="FedraSansPro-Demi" charset="0"/>
                <a:ea typeface="FedraSansPro-Demi" charset="0"/>
              </a:rPr>
              <a:t>De natuurlijke habitat niet vervuilen, beschadigen of uitputten en streven naar restauratie. </a:t>
            </a:r>
            <a:endParaRPr lang="nl-NL"/>
          </a:p>
        </p:txBody>
      </p:sp>
      <p:pic>
        <p:nvPicPr>
          <p:cNvPr id="16" name="Afbeelding 15">
            <a:extLst>
              <a:ext uri="{FF2B5EF4-FFF2-40B4-BE49-F238E27FC236}">
                <a16:creationId xmlns:a16="http://schemas.microsoft.com/office/drawing/2014/main" id="{DD0947CA-1C67-0246-D7B2-98078CAAF12F}"/>
              </a:ext>
            </a:extLst>
          </p:cNvPr>
          <p:cNvPicPr>
            <a:picLocks noChangeAspect="1"/>
          </p:cNvPicPr>
          <p:nvPr/>
        </p:nvPicPr>
        <p:blipFill>
          <a:blip r:embed="rId3"/>
          <a:stretch>
            <a:fillRect/>
          </a:stretch>
        </p:blipFill>
        <p:spPr>
          <a:xfrm>
            <a:off x="7552508" y="2089950"/>
            <a:ext cx="3635407" cy="4320000"/>
          </a:xfrm>
          <a:prstGeom prst="rect">
            <a:avLst/>
          </a:prstGeom>
        </p:spPr>
      </p:pic>
      <p:pic>
        <p:nvPicPr>
          <p:cNvPr id="18" name="Afbeelding 17">
            <a:extLst>
              <a:ext uri="{FF2B5EF4-FFF2-40B4-BE49-F238E27FC236}">
                <a16:creationId xmlns:a16="http://schemas.microsoft.com/office/drawing/2014/main" id="{59359D75-A352-65FA-E019-274F5C7D8095}"/>
              </a:ext>
            </a:extLst>
          </p:cNvPr>
          <p:cNvPicPr>
            <a:picLocks noChangeAspect="1"/>
          </p:cNvPicPr>
          <p:nvPr/>
        </p:nvPicPr>
        <p:blipFill>
          <a:blip r:embed="rId4"/>
          <a:stretch>
            <a:fillRect/>
          </a:stretch>
        </p:blipFill>
        <p:spPr>
          <a:xfrm rot="16200000">
            <a:off x="9925050" y="1306417"/>
            <a:ext cx="825500" cy="2032000"/>
          </a:xfrm>
          <a:prstGeom prst="rect">
            <a:avLst/>
          </a:prstGeom>
        </p:spPr>
      </p:pic>
    </p:spTree>
    <p:extLst>
      <p:ext uri="{BB962C8B-B14F-4D97-AF65-F5344CB8AC3E}">
        <p14:creationId xmlns:p14="http://schemas.microsoft.com/office/powerpoint/2010/main" val="2543066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txBody>
          <a:bodyPr>
            <a:normAutofit/>
          </a:bodyPr>
          <a:lstStyle/>
          <a:p>
            <a:pPr algn="ctr"/>
            <a:r>
              <a:rPr lang="nl-NL" sz="3600">
                <a:solidFill>
                  <a:schemeClr val="bg1"/>
                </a:solidFill>
              </a:rPr>
              <a:t>Ontwerpprincipes transitieprogramma’s</a:t>
            </a:r>
          </a:p>
        </p:txBody>
      </p:sp>
      <p:sp>
        <p:nvSpPr>
          <p:cNvPr id="8" name="Tekstvak 7">
            <a:extLst>
              <a:ext uri="{FF2B5EF4-FFF2-40B4-BE49-F238E27FC236}">
                <a16:creationId xmlns:a16="http://schemas.microsoft.com/office/drawing/2014/main" id="{86A4196D-6ACA-A082-4FAB-A08BF760C84C}"/>
              </a:ext>
            </a:extLst>
          </p:cNvPr>
          <p:cNvSpPr txBox="1"/>
          <p:nvPr/>
        </p:nvSpPr>
        <p:spPr>
          <a:xfrm>
            <a:off x="2014991" y="5752375"/>
            <a:ext cx="2730821" cy="578882"/>
          </a:xfrm>
          <a:prstGeom prst="roundRect">
            <a:avLst/>
          </a:prstGeom>
          <a:noFill/>
          <a:ln w="19050">
            <a:solidFill>
              <a:srgbClr val="00B050"/>
            </a:solidFill>
          </a:ln>
        </p:spPr>
        <p:txBody>
          <a:bodyPr wrap="none" rtlCol="0">
            <a:spAutoFit/>
          </a:bodyPr>
          <a:lstStyle/>
          <a:p>
            <a:pPr algn="ctr"/>
            <a:r>
              <a:rPr lang="nl-NL" sz="1400"/>
              <a:t>Bron: </a:t>
            </a:r>
            <a:r>
              <a:rPr lang="nl-NL" sz="1400" err="1"/>
              <a:t>WEconomy</a:t>
            </a:r>
            <a:r>
              <a:rPr lang="nl-NL" sz="1400"/>
              <a:t> Transitiecanvas, </a:t>
            </a:r>
          </a:p>
          <a:p>
            <a:pPr algn="ctr"/>
            <a:r>
              <a:rPr lang="nl-NL" sz="1400"/>
              <a:t>Fig. 10, blz. 15</a:t>
            </a:r>
          </a:p>
        </p:txBody>
      </p:sp>
      <p:pic>
        <p:nvPicPr>
          <p:cNvPr id="4" name="Afbeelding 3">
            <a:extLst>
              <a:ext uri="{FF2B5EF4-FFF2-40B4-BE49-F238E27FC236}">
                <a16:creationId xmlns:a16="http://schemas.microsoft.com/office/drawing/2014/main" id="{51418B8D-CC84-8662-EB15-457395266039}"/>
              </a:ext>
            </a:extLst>
          </p:cNvPr>
          <p:cNvPicPr>
            <a:picLocks noChangeAspect="1"/>
          </p:cNvPicPr>
          <p:nvPr/>
        </p:nvPicPr>
        <p:blipFill>
          <a:blip r:embed="rId2"/>
          <a:stretch>
            <a:fillRect/>
          </a:stretch>
        </p:blipFill>
        <p:spPr>
          <a:xfrm>
            <a:off x="973479" y="1685490"/>
            <a:ext cx="4866506" cy="3960000"/>
          </a:xfrm>
          <a:prstGeom prst="rect">
            <a:avLst/>
          </a:prstGeom>
        </p:spPr>
      </p:pic>
      <p:sp>
        <p:nvSpPr>
          <p:cNvPr id="3" name="Tijdelijke aanduiding voor inhoud 2">
            <a:extLst>
              <a:ext uri="{FF2B5EF4-FFF2-40B4-BE49-F238E27FC236}">
                <a16:creationId xmlns:a16="http://schemas.microsoft.com/office/drawing/2014/main" id="{6E0F4E80-EEED-9B42-EF90-51F12C92DC19}"/>
              </a:ext>
            </a:extLst>
          </p:cNvPr>
          <p:cNvSpPr txBox="1">
            <a:spLocks/>
          </p:cNvSpPr>
          <p:nvPr/>
        </p:nvSpPr>
        <p:spPr>
          <a:xfrm>
            <a:off x="6303600" y="1830019"/>
            <a:ext cx="5040000" cy="4351338"/>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nl-NL" sz="2000"/>
              <a:t>Bij het ontwikkelen van een transitie-programma wordt uitgegaan van drie ontwerpprincipes:</a:t>
            </a:r>
          </a:p>
          <a:p>
            <a:r>
              <a:rPr lang="nl-NL" sz="2000"/>
              <a:t>Schaal: kies bij het </a:t>
            </a:r>
            <a:r>
              <a:rPr lang="nl-NL" sz="2000">
                <a:effectLst/>
                <a:ea typeface="DengXian" panose="02010600030101010101" pitchFamily="2" charset="-122"/>
              </a:rPr>
              <a:t>ontwerp van een programma gelijk voor de (optimaal) passende omvang van een project. </a:t>
            </a:r>
            <a:endParaRPr lang="nl-NL" sz="2000"/>
          </a:p>
          <a:p>
            <a:r>
              <a:rPr lang="nl-NL" sz="2000"/>
              <a:t>Samen: werk met </a:t>
            </a:r>
            <a:r>
              <a:rPr lang="nl-NL" sz="2000">
                <a:effectLst/>
                <a:ea typeface="DengXian" panose="02010600030101010101" pitchFamily="2" charset="-122"/>
              </a:rPr>
              <a:t>concrete en liefst meetbare doelen gebaseerd op  meervoudige </a:t>
            </a:r>
            <a:r>
              <a:rPr lang="nl-NL" sz="2000" err="1">
                <a:effectLst/>
                <a:ea typeface="DengXian" panose="02010600030101010101" pitchFamily="2" charset="-122"/>
              </a:rPr>
              <a:t>waardecreatie</a:t>
            </a:r>
            <a:endParaRPr lang="nl-NL" sz="2000"/>
          </a:p>
          <a:p>
            <a:r>
              <a:rPr lang="nl-NL" sz="2000"/>
              <a:t>Systeem: zo goed mogelijk zorgen voor </a:t>
            </a:r>
            <a:r>
              <a:rPr lang="nl-NL" sz="2000">
                <a:effectLst/>
                <a:ea typeface="DengXian" panose="02010600030101010101" pitchFamily="2" charset="-122"/>
              </a:rPr>
              <a:t>aansluiting op de institutionele context met haar regels en afspraken</a:t>
            </a:r>
            <a:endParaRPr lang="nl-NL" sz="2000"/>
          </a:p>
          <a:p>
            <a:endParaRPr lang="nl-NL" sz="2600"/>
          </a:p>
          <a:p>
            <a:endParaRPr lang="nl-NL"/>
          </a:p>
        </p:txBody>
      </p:sp>
    </p:spTree>
    <p:extLst>
      <p:ext uri="{BB962C8B-B14F-4D97-AF65-F5344CB8AC3E}">
        <p14:creationId xmlns:p14="http://schemas.microsoft.com/office/powerpoint/2010/main" val="29346283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De essentie van een businessmodel</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84413" y="6152356"/>
            <a:ext cx="3655168"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3, blz. 11</a:t>
            </a:r>
          </a:p>
        </p:txBody>
      </p:sp>
      <p:pic>
        <p:nvPicPr>
          <p:cNvPr id="5" name="Afbeelding 4">
            <a:extLst>
              <a:ext uri="{FF2B5EF4-FFF2-40B4-BE49-F238E27FC236}">
                <a16:creationId xmlns:a16="http://schemas.microsoft.com/office/drawing/2014/main" id="{261D755E-1C55-8D39-4E95-1140F6DA2602}"/>
              </a:ext>
            </a:extLst>
          </p:cNvPr>
          <p:cNvPicPr>
            <a:picLocks noChangeAspect="1"/>
          </p:cNvPicPr>
          <p:nvPr/>
        </p:nvPicPr>
        <p:blipFill>
          <a:blip r:embed="rId2"/>
          <a:stretch>
            <a:fillRect/>
          </a:stretch>
        </p:blipFill>
        <p:spPr>
          <a:xfrm>
            <a:off x="3493544" y="1445125"/>
            <a:ext cx="5204911" cy="4595258"/>
          </a:xfrm>
          <a:prstGeom prst="rect">
            <a:avLst/>
          </a:prstGeom>
        </p:spPr>
      </p:pic>
    </p:spTree>
    <p:extLst>
      <p:ext uri="{BB962C8B-B14F-4D97-AF65-F5344CB8AC3E}">
        <p14:creationId xmlns:p14="http://schemas.microsoft.com/office/powerpoint/2010/main" val="24915574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24E83C9C-9E02-8033-604C-C39CFBC01638}"/>
              </a:ext>
            </a:extLst>
          </p:cNvPr>
          <p:cNvPicPr>
            <a:picLocks noChangeAspect="1"/>
          </p:cNvPicPr>
          <p:nvPr/>
        </p:nvPicPr>
        <p:blipFill>
          <a:blip r:embed="rId2"/>
          <a:stretch>
            <a:fillRect/>
          </a:stretch>
        </p:blipFill>
        <p:spPr>
          <a:xfrm>
            <a:off x="1325999" y="1457230"/>
            <a:ext cx="9540000" cy="4891979"/>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Keuzediagram businessmodel</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58766" y="6234092"/>
            <a:ext cx="367446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29, blz.49</a:t>
            </a:r>
          </a:p>
        </p:txBody>
      </p:sp>
    </p:spTree>
    <p:extLst>
      <p:ext uri="{BB962C8B-B14F-4D97-AF65-F5344CB8AC3E}">
        <p14:creationId xmlns:p14="http://schemas.microsoft.com/office/powerpoint/2010/main" val="13797169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Afbeelding 6">
            <a:extLst>
              <a:ext uri="{FF2B5EF4-FFF2-40B4-BE49-F238E27FC236}">
                <a16:creationId xmlns:a16="http://schemas.microsoft.com/office/drawing/2014/main" id="{E623C024-7E05-86DB-C8FF-D05DAAF4AE33}"/>
              </a:ext>
            </a:extLst>
          </p:cNvPr>
          <p:cNvPicPr>
            <a:picLocks noChangeAspect="1"/>
          </p:cNvPicPr>
          <p:nvPr/>
        </p:nvPicPr>
        <p:blipFill>
          <a:blip r:embed="rId2"/>
          <a:stretch>
            <a:fillRect/>
          </a:stretch>
        </p:blipFill>
        <p:spPr>
          <a:xfrm>
            <a:off x="2855999" y="1445125"/>
            <a:ext cx="6480000" cy="4752763"/>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Uitgangspunten collectieve businessmodellen</a:t>
            </a:r>
          </a:p>
        </p:txBody>
      </p:sp>
      <p:sp>
        <p:nvSpPr>
          <p:cNvPr id="8" name="Tekstvak 7">
            <a:extLst>
              <a:ext uri="{FF2B5EF4-FFF2-40B4-BE49-F238E27FC236}">
                <a16:creationId xmlns:a16="http://schemas.microsoft.com/office/drawing/2014/main" id="{86A4196D-6ACA-A082-4FAB-A08BF760C84C}"/>
              </a:ext>
            </a:extLst>
          </p:cNvPr>
          <p:cNvSpPr txBox="1"/>
          <p:nvPr/>
        </p:nvSpPr>
        <p:spPr>
          <a:xfrm>
            <a:off x="4284414" y="6152356"/>
            <a:ext cx="3623171"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7, blz. 13</a:t>
            </a:r>
          </a:p>
        </p:txBody>
      </p:sp>
    </p:spTree>
    <p:extLst>
      <p:ext uri="{BB962C8B-B14F-4D97-AF65-F5344CB8AC3E}">
        <p14:creationId xmlns:p14="http://schemas.microsoft.com/office/powerpoint/2010/main" val="24612332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1C44ED68-2C6F-5BAB-DCA3-565A47D100A5}"/>
              </a:ext>
            </a:extLst>
          </p:cNvPr>
          <p:cNvPicPr>
            <a:picLocks noChangeAspect="1"/>
          </p:cNvPicPr>
          <p:nvPr/>
        </p:nvPicPr>
        <p:blipFill>
          <a:blip r:embed="rId2"/>
          <a:stretch>
            <a:fillRect/>
          </a:stretch>
        </p:blipFill>
        <p:spPr>
          <a:xfrm>
            <a:off x="1552287" y="1445125"/>
            <a:ext cx="8280000" cy="4948618"/>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Organiseren van collectieve </a:t>
            </a:r>
            <a:r>
              <a:rPr lang="nl-NL" sz="3600" err="1">
                <a:solidFill>
                  <a:schemeClr val="bg1"/>
                </a:solidFill>
              </a:rPr>
              <a:t>waardecreatie</a:t>
            </a:r>
            <a:endParaRPr lang="nl-NL" sz="3600">
              <a:solidFill>
                <a:schemeClr val="bg1"/>
              </a:solidFill>
            </a:endParaRPr>
          </a:p>
        </p:txBody>
      </p:sp>
      <p:sp>
        <p:nvSpPr>
          <p:cNvPr id="8" name="Tekstvak 7">
            <a:extLst>
              <a:ext uri="{FF2B5EF4-FFF2-40B4-BE49-F238E27FC236}">
                <a16:creationId xmlns:a16="http://schemas.microsoft.com/office/drawing/2014/main" id="{86A4196D-6ACA-A082-4FAB-A08BF760C84C}"/>
              </a:ext>
            </a:extLst>
          </p:cNvPr>
          <p:cNvSpPr txBox="1"/>
          <p:nvPr/>
        </p:nvSpPr>
        <p:spPr>
          <a:xfrm>
            <a:off x="3900739" y="6344380"/>
            <a:ext cx="358309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9, blz.15</a:t>
            </a:r>
          </a:p>
        </p:txBody>
      </p:sp>
      <p:pic>
        <p:nvPicPr>
          <p:cNvPr id="4" name="Afbeelding 3">
            <a:extLst>
              <a:ext uri="{FF2B5EF4-FFF2-40B4-BE49-F238E27FC236}">
                <a16:creationId xmlns:a16="http://schemas.microsoft.com/office/drawing/2014/main" id="{9EF616E1-6E7A-DA04-3B35-18A669E3A0A6}"/>
              </a:ext>
            </a:extLst>
          </p:cNvPr>
          <p:cNvPicPr>
            <a:picLocks noChangeAspect="1"/>
          </p:cNvPicPr>
          <p:nvPr/>
        </p:nvPicPr>
        <p:blipFill rotWithShape="1">
          <a:blip r:embed="rId3"/>
          <a:srcRect l="-2174"/>
          <a:stretch/>
        </p:blipFill>
        <p:spPr>
          <a:xfrm>
            <a:off x="6246054" y="5270140"/>
            <a:ext cx="4003731" cy="783083"/>
          </a:xfrm>
          <a:prstGeom prst="rect">
            <a:avLst/>
          </a:prstGeom>
        </p:spPr>
      </p:pic>
      <p:sp>
        <p:nvSpPr>
          <p:cNvPr id="6" name="Tekstvak 5">
            <a:extLst>
              <a:ext uri="{FF2B5EF4-FFF2-40B4-BE49-F238E27FC236}">
                <a16:creationId xmlns:a16="http://schemas.microsoft.com/office/drawing/2014/main" id="{28F849E2-0A51-677E-4513-3B492D263969}"/>
              </a:ext>
            </a:extLst>
          </p:cNvPr>
          <p:cNvSpPr txBox="1"/>
          <p:nvPr/>
        </p:nvSpPr>
        <p:spPr>
          <a:xfrm>
            <a:off x="6246054" y="5412875"/>
            <a:ext cx="3622402" cy="461665"/>
          </a:xfrm>
          <a:prstGeom prst="rect">
            <a:avLst/>
          </a:prstGeom>
          <a:noFill/>
        </p:spPr>
        <p:txBody>
          <a:bodyPr wrap="none" rtlCol="0">
            <a:spAutoFit/>
          </a:bodyPr>
          <a:lstStyle/>
          <a:p>
            <a:r>
              <a:rPr lang="nl-NL" sz="1200" dirty="0"/>
              <a:t>Meerdere partijen met dezelfde (complexe) individueel</a:t>
            </a:r>
          </a:p>
          <a:p>
            <a:r>
              <a:rPr lang="nl-NL" sz="1200" dirty="0"/>
              <a:t>niet oplosbare problemen</a:t>
            </a:r>
          </a:p>
        </p:txBody>
      </p:sp>
    </p:spTree>
    <p:extLst>
      <p:ext uri="{BB962C8B-B14F-4D97-AF65-F5344CB8AC3E}">
        <p14:creationId xmlns:p14="http://schemas.microsoft.com/office/powerpoint/2010/main" val="29494755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38200" y="365125"/>
            <a:ext cx="10800000" cy="1080000"/>
          </a:xfrm>
          <a:prstGeom prst="roundRect">
            <a:avLst/>
          </a:prstGeom>
          <a:solidFill>
            <a:srgbClr val="00B050"/>
          </a:solidFill>
        </p:spPr>
        <p:txBody>
          <a:bodyPr>
            <a:normAutofit/>
          </a:bodyPr>
          <a:lstStyle/>
          <a:p>
            <a:pPr algn="ctr"/>
            <a:r>
              <a:rPr lang="nl-NL" sz="3600">
                <a:solidFill>
                  <a:schemeClr val="bg1"/>
                </a:solidFill>
              </a:rPr>
              <a:t>Classificatie van collectieve businessmodellen</a:t>
            </a:r>
          </a:p>
        </p:txBody>
      </p:sp>
      <p:sp>
        <p:nvSpPr>
          <p:cNvPr id="8" name="Tekstvak 7">
            <a:extLst>
              <a:ext uri="{FF2B5EF4-FFF2-40B4-BE49-F238E27FC236}">
                <a16:creationId xmlns:a16="http://schemas.microsoft.com/office/drawing/2014/main" id="{86A4196D-6ACA-A082-4FAB-A08BF760C84C}"/>
              </a:ext>
            </a:extLst>
          </p:cNvPr>
          <p:cNvSpPr txBox="1"/>
          <p:nvPr/>
        </p:nvSpPr>
        <p:spPr>
          <a:xfrm>
            <a:off x="4304451" y="6339980"/>
            <a:ext cx="3583097"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8, blz.14</a:t>
            </a:r>
          </a:p>
        </p:txBody>
      </p:sp>
      <p:pic>
        <p:nvPicPr>
          <p:cNvPr id="4" name="Afbeelding 3">
            <a:extLst>
              <a:ext uri="{FF2B5EF4-FFF2-40B4-BE49-F238E27FC236}">
                <a16:creationId xmlns:a16="http://schemas.microsoft.com/office/drawing/2014/main" id="{87784409-82F3-F408-9721-792645D3426D}"/>
              </a:ext>
            </a:extLst>
          </p:cNvPr>
          <p:cNvPicPr>
            <a:picLocks noChangeAspect="1"/>
          </p:cNvPicPr>
          <p:nvPr/>
        </p:nvPicPr>
        <p:blipFill>
          <a:blip r:embed="rId2"/>
          <a:stretch>
            <a:fillRect/>
          </a:stretch>
        </p:blipFill>
        <p:spPr>
          <a:xfrm>
            <a:off x="1096846" y="1445125"/>
            <a:ext cx="9998306" cy="4427604"/>
          </a:xfrm>
          <a:prstGeom prst="rect">
            <a:avLst/>
          </a:prstGeom>
        </p:spPr>
      </p:pic>
    </p:spTree>
    <p:extLst>
      <p:ext uri="{BB962C8B-B14F-4D97-AF65-F5344CB8AC3E}">
        <p14:creationId xmlns:p14="http://schemas.microsoft.com/office/powerpoint/2010/main" val="37793465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Structuur </a:t>
            </a:r>
            <a:r>
              <a:rPr lang="nl-NL" sz="3600" err="1">
                <a:solidFill>
                  <a:schemeClr val="bg1"/>
                </a:solidFill>
              </a:rPr>
              <a:t>WEconomy</a:t>
            </a:r>
            <a:r>
              <a:rPr lang="nl-NL" sz="3600">
                <a:solidFill>
                  <a:schemeClr val="bg1"/>
                </a:solidFill>
              </a:rPr>
              <a:t> Transitiemodel</a:t>
            </a:r>
          </a:p>
        </p:txBody>
      </p:sp>
      <p:sp>
        <p:nvSpPr>
          <p:cNvPr id="3" name="Tijdelijke aanduiding voor inhoud 2">
            <a:extLst>
              <a:ext uri="{FF2B5EF4-FFF2-40B4-BE49-F238E27FC236}">
                <a16:creationId xmlns:a16="http://schemas.microsoft.com/office/drawing/2014/main" id="{B7D008F0-6F46-535C-5875-A0E44788A4B7}"/>
              </a:ext>
            </a:extLst>
          </p:cNvPr>
          <p:cNvSpPr>
            <a:spLocks noGrp="1"/>
          </p:cNvSpPr>
          <p:nvPr>
            <p:ph idx="1"/>
          </p:nvPr>
        </p:nvSpPr>
        <p:spPr>
          <a:xfrm>
            <a:off x="828000" y="1825625"/>
            <a:ext cx="5040000" cy="4351338"/>
          </a:xfrm>
          <a:prstGeom prst="roundRect">
            <a:avLst/>
          </a:prstGeom>
          <a:ln w="28575">
            <a:solidFill>
              <a:srgbClr val="00B050"/>
            </a:solidFill>
          </a:ln>
        </p:spPr>
        <p:txBody>
          <a:bodyPr>
            <a:normAutofit/>
          </a:bodyPr>
          <a:lstStyle/>
          <a:p>
            <a:r>
              <a:rPr lang="nl-NL" sz="2600">
                <a:effectLst/>
              </a:rPr>
              <a:t>Het </a:t>
            </a:r>
            <a:r>
              <a:rPr lang="nl-NL" sz="2600" err="1">
                <a:effectLst/>
              </a:rPr>
              <a:t>WEconomy</a:t>
            </a:r>
            <a:r>
              <a:rPr lang="nl-NL" sz="2600">
                <a:effectLst/>
              </a:rPr>
              <a:t> model is opgebouwd uit </a:t>
            </a:r>
            <a:r>
              <a:rPr lang="nl-NL" sz="2600" i="1">
                <a:solidFill>
                  <a:srgbClr val="FF0000"/>
                </a:solidFill>
                <a:effectLst/>
              </a:rPr>
              <a:t>drie fasen</a:t>
            </a:r>
            <a:r>
              <a:rPr lang="nl-NL" sz="2600">
                <a:effectLst/>
              </a:rPr>
              <a:t>: </a:t>
            </a:r>
            <a:br>
              <a:rPr lang="nl-NL" sz="2600">
                <a:effectLst/>
              </a:rPr>
            </a:br>
            <a:r>
              <a:rPr lang="nl-NL" sz="2600">
                <a:effectLst/>
              </a:rPr>
              <a:t>de Programmafase, de Organiseerfase en de Resultaatfase.</a:t>
            </a:r>
          </a:p>
          <a:p>
            <a:r>
              <a:rPr lang="nl-NL" sz="2600">
                <a:effectLst/>
              </a:rPr>
              <a:t>Dit is uitgewerkt in </a:t>
            </a:r>
            <a:r>
              <a:rPr lang="nl-NL" sz="2600" i="1">
                <a:solidFill>
                  <a:srgbClr val="FF0000"/>
                </a:solidFill>
                <a:effectLst/>
              </a:rPr>
              <a:t>15 bouwstenen</a:t>
            </a:r>
            <a:r>
              <a:rPr lang="nl-NL" sz="2600" i="1">
                <a:effectLst/>
              </a:rPr>
              <a:t>.</a:t>
            </a:r>
          </a:p>
          <a:p>
            <a:pPr marL="0" indent="0">
              <a:buNone/>
            </a:pPr>
            <a:endParaRPr lang="nl-NL"/>
          </a:p>
        </p:txBody>
      </p:sp>
      <p:sp>
        <p:nvSpPr>
          <p:cNvPr id="5" name="Tijdelijke aanduiding voor inhoud 2">
            <a:extLst>
              <a:ext uri="{FF2B5EF4-FFF2-40B4-BE49-F238E27FC236}">
                <a16:creationId xmlns:a16="http://schemas.microsoft.com/office/drawing/2014/main" id="{CAE45AA9-4432-2833-E83D-A2C09D51E86F}"/>
              </a:ext>
            </a:extLst>
          </p:cNvPr>
          <p:cNvSpPr txBox="1">
            <a:spLocks/>
          </p:cNvSpPr>
          <p:nvPr/>
        </p:nvSpPr>
        <p:spPr>
          <a:xfrm>
            <a:off x="6588000" y="1825625"/>
            <a:ext cx="5040000" cy="4351338"/>
          </a:xfrm>
          <a:prstGeom prst="roundRect">
            <a:avLst/>
          </a:prstGeom>
          <a:ln w="28575">
            <a:solidFill>
              <a:srgbClr val="00B050"/>
            </a:solidFill>
          </a:ln>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2600"/>
              <a:t>De drie bouwstenen van de </a:t>
            </a:r>
            <a:r>
              <a:rPr lang="nl-NL" sz="2600" i="1">
                <a:solidFill>
                  <a:srgbClr val="FF0000"/>
                </a:solidFill>
              </a:rPr>
              <a:t>Programmafase</a:t>
            </a:r>
            <a:r>
              <a:rPr lang="nl-NL" sz="2600"/>
              <a:t> zijn: Ambitie formuleren, QuickScan maken en Strategisch kiezen.</a:t>
            </a:r>
          </a:p>
          <a:p>
            <a:r>
              <a:rPr lang="nl-NL" sz="2600"/>
              <a:t>De </a:t>
            </a:r>
            <a:r>
              <a:rPr lang="nl-NL" sz="2600" i="1">
                <a:solidFill>
                  <a:srgbClr val="FF0000"/>
                </a:solidFill>
              </a:rPr>
              <a:t>Organiseerfase</a:t>
            </a:r>
            <a:r>
              <a:rPr lang="nl-NL" sz="2600"/>
              <a:t>  bestaan uit  vijf primaire en vijf ondersteunende bouwstenen. </a:t>
            </a:r>
          </a:p>
          <a:p>
            <a:r>
              <a:rPr lang="nl-NL" sz="2600"/>
              <a:t>De twee bouwstenen van de </a:t>
            </a:r>
            <a:r>
              <a:rPr lang="nl-NL" sz="2600" i="1">
                <a:solidFill>
                  <a:srgbClr val="FF0000"/>
                </a:solidFill>
              </a:rPr>
              <a:t>Resultaatfase</a:t>
            </a:r>
            <a:r>
              <a:rPr lang="nl-NL" sz="2600"/>
              <a:t> zijn: Resultaat bepalen en Rapporteren en Communiceren.</a:t>
            </a:r>
          </a:p>
          <a:p>
            <a:endParaRPr lang="nl-NL" sz="2600"/>
          </a:p>
          <a:p>
            <a:endParaRPr lang="nl-NL"/>
          </a:p>
        </p:txBody>
      </p:sp>
    </p:spTree>
    <p:extLst>
      <p:ext uri="{BB962C8B-B14F-4D97-AF65-F5344CB8AC3E}">
        <p14:creationId xmlns:p14="http://schemas.microsoft.com/office/powerpoint/2010/main" val="364605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Uitklapmenu</a:t>
            </a:r>
          </a:p>
        </p:txBody>
      </p:sp>
      <p:sp>
        <p:nvSpPr>
          <p:cNvPr id="3" name="Tijdelijke aanduiding voor inhoud 2">
            <a:extLst>
              <a:ext uri="{FF2B5EF4-FFF2-40B4-BE49-F238E27FC236}">
                <a16:creationId xmlns:a16="http://schemas.microsoft.com/office/drawing/2014/main" id="{B7D008F0-6F46-535C-5875-A0E44788A4B7}"/>
              </a:ext>
            </a:extLst>
          </p:cNvPr>
          <p:cNvSpPr>
            <a:spLocks noGrp="1"/>
          </p:cNvSpPr>
          <p:nvPr>
            <p:ph idx="1"/>
          </p:nvPr>
        </p:nvSpPr>
        <p:spPr>
          <a:xfrm>
            <a:off x="838199" y="1825625"/>
            <a:ext cx="5040000" cy="4351338"/>
          </a:xfrm>
          <a:prstGeom prst="roundRect">
            <a:avLst/>
          </a:prstGeom>
          <a:ln w="28575">
            <a:solidFill>
              <a:srgbClr val="00B050"/>
            </a:solidFill>
          </a:ln>
        </p:spPr>
        <p:txBody>
          <a:bodyPr>
            <a:normAutofit fontScale="85000" lnSpcReduction="10000"/>
          </a:bodyPr>
          <a:lstStyle/>
          <a:p>
            <a:pPr marL="0" indent="0">
              <a:buNone/>
            </a:pPr>
            <a:r>
              <a:rPr lang="nl-NL" sz="2400" dirty="0"/>
              <a:t>Elke bouwsteen heeft een ‘uitklapmenu’ waarin de volgende zaken aangereikt worden:</a:t>
            </a:r>
            <a:endParaRPr lang="nl-NL" sz="2400" dirty="0">
              <a:effectLst/>
            </a:endParaRPr>
          </a:p>
          <a:p>
            <a:r>
              <a:rPr lang="nl-NL" sz="2400" dirty="0"/>
              <a:t>Een korte inleiding</a:t>
            </a:r>
          </a:p>
          <a:p>
            <a:r>
              <a:rPr lang="nl-NL" sz="2400" dirty="0">
                <a:effectLst/>
              </a:rPr>
              <a:t>Gaat vergezeld van een korte video (3 minuten) die naar wens te bekijken is.</a:t>
            </a:r>
          </a:p>
          <a:p>
            <a:r>
              <a:rPr lang="nl-NL" sz="2400" dirty="0"/>
              <a:t>Doet een voorstel voor een aanpak</a:t>
            </a:r>
          </a:p>
          <a:p>
            <a:r>
              <a:rPr lang="nl-NL" sz="2400" dirty="0">
                <a:effectLst/>
              </a:rPr>
              <a:t>Reikt verschillen (Open Acces) instrumenten aan om de bouwsteen in kwestie uit te werken</a:t>
            </a:r>
          </a:p>
          <a:p>
            <a:r>
              <a:rPr lang="nl-NL" sz="2400" dirty="0">
                <a:effectLst/>
              </a:rPr>
              <a:t>Heeft tot slot additioneel materiaal zoals een extra video, rapport of artikel. </a:t>
            </a:r>
          </a:p>
          <a:p>
            <a:pPr marL="0" indent="0">
              <a:buNone/>
            </a:pPr>
            <a:endParaRPr lang="nl-NL" sz="2400" dirty="0">
              <a:effectLst/>
            </a:endParaRPr>
          </a:p>
          <a:p>
            <a:endParaRPr lang="nl-NL" dirty="0"/>
          </a:p>
        </p:txBody>
      </p:sp>
      <p:pic>
        <p:nvPicPr>
          <p:cNvPr id="7" name="Afbeelding 6">
            <a:extLst>
              <a:ext uri="{FF2B5EF4-FFF2-40B4-BE49-F238E27FC236}">
                <a16:creationId xmlns:a16="http://schemas.microsoft.com/office/drawing/2014/main" id="{7BE13208-0C4F-11AC-B119-CA0A8A988D8C}"/>
              </a:ext>
            </a:extLst>
          </p:cNvPr>
          <p:cNvPicPr>
            <a:picLocks noChangeAspect="1"/>
          </p:cNvPicPr>
          <p:nvPr/>
        </p:nvPicPr>
        <p:blipFill>
          <a:blip r:embed="rId2"/>
          <a:stretch>
            <a:fillRect/>
          </a:stretch>
        </p:blipFill>
        <p:spPr>
          <a:xfrm>
            <a:off x="6572437" y="4016963"/>
            <a:ext cx="2075288" cy="2160000"/>
          </a:xfrm>
          <a:prstGeom prst="rect">
            <a:avLst/>
          </a:prstGeom>
        </p:spPr>
      </p:pic>
    </p:spTree>
    <p:extLst>
      <p:ext uri="{BB962C8B-B14F-4D97-AF65-F5344CB8AC3E}">
        <p14:creationId xmlns:p14="http://schemas.microsoft.com/office/powerpoint/2010/main" val="4170609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Het </a:t>
            </a:r>
            <a:r>
              <a:rPr lang="nl-NL" sz="3600" err="1">
                <a:solidFill>
                  <a:schemeClr val="bg1"/>
                </a:solidFill>
              </a:rPr>
              <a:t>WEconomy</a:t>
            </a:r>
            <a:r>
              <a:rPr lang="nl-NL" sz="3600">
                <a:solidFill>
                  <a:schemeClr val="bg1"/>
                </a:solidFill>
              </a:rPr>
              <a:t> Transitiemodel</a:t>
            </a:r>
          </a:p>
        </p:txBody>
      </p:sp>
      <p:sp>
        <p:nvSpPr>
          <p:cNvPr id="3" name="Tekstvak 2">
            <a:extLst>
              <a:ext uri="{FF2B5EF4-FFF2-40B4-BE49-F238E27FC236}">
                <a16:creationId xmlns:a16="http://schemas.microsoft.com/office/drawing/2014/main" id="{FE7C4E81-7DC6-2864-E445-D942A05D8A8D}"/>
              </a:ext>
            </a:extLst>
          </p:cNvPr>
          <p:cNvSpPr txBox="1"/>
          <p:nvPr/>
        </p:nvSpPr>
        <p:spPr>
          <a:xfrm>
            <a:off x="4598665" y="6292712"/>
            <a:ext cx="3802743"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6" name="Afbeelding 5">
            <a:extLst>
              <a:ext uri="{FF2B5EF4-FFF2-40B4-BE49-F238E27FC236}">
                <a16:creationId xmlns:a16="http://schemas.microsoft.com/office/drawing/2014/main" id="{EE654798-4128-0983-01C9-5DB7CB510F29}"/>
              </a:ext>
            </a:extLst>
          </p:cNvPr>
          <p:cNvPicPr>
            <a:picLocks noChangeAspect="1"/>
          </p:cNvPicPr>
          <p:nvPr/>
        </p:nvPicPr>
        <p:blipFill>
          <a:blip r:embed="rId2"/>
          <a:stretch>
            <a:fillRect/>
          </a:stretch>
        </p:blipFill>
        <p:spPr>
          <a:xfrm>
            <a:off x="1482270" y="1526356"/>
            <a:ext cx="9491459" cy="4680000"/>
          </a:xfrm>
          <a:prstGeom prst="rect">
            <a:avLst/>
          </a:prstGeom>
        </p:spPr>
      </p:pic>
      <p:pic>
        <p:nvPicPr>
          <p:cNvPr id="8" name="Afbeelding 7">
            <a:extLst>
              <a:ext uri="{FF2B5EF4-FFF2-40B4-BE49-F238E27FC236}">
                <a16:creationId xmlns:a16="http://schemas.microsoft.com/office/drawing/2014/main" id="{3EC3AC3F-5A54-9034-ABFC-EBC2B6396FA1}"/>
              </a:ext>
            </a:extLst>
          </p:cNvPr>
          <p:cNvPicPr>
            <a:picLocks noChangeAspect="1"/>
          </p:cNvPicPr>
          <p:nvPr/>
        </p:nvPicPr>
        <p:blipFill>
          <a:blip r:embed="rId3"/>
          <a:stretch>
            <a:fillRect/>
          </a:stretch>
        </p:blipFill>
        <p:spPr>
          <a:xfrm rot="1080000">
            <a:off x="4570645" y="2103826"/>
            <a:ext cx="4247928" cy="3263900"/>
          </a:xfrm>
          <a:prstGeom prst="rect">
            <a:avLst/>
          </a:prstGeom>
        </p:spPr>
      </p:pic>
      <p:pic>
        <p:nvPicPr>
          <p:cNvPr id="9" name="Afbeelding 8">
            <a:extLst>
              <a:ext uri="{FF2B5EF4-FFF2-40B4-BE49-F238E27FC236}">
                <a16:creationId xmlns:a16="http://schemas.microsoft.com/office/drawing/2014/main" id="{0CACD447-1D0C-DE18-499C-DAD0DF59DB65}"/>
              </a:ext>
            </a:extLst>
          </p:cNvPr>
          <p:cNvPicPr>
            <a:picLocks noChangeAspect="1"/>
          </p:cNvPicPr>
          <p:nvPr/>
        </p:nvPicPr>
        <p:blipFill>
          <a:blip r:embed="rId3"/>
          <a:stretch>
            <a:fillRect/>
          </a:stretch>
        </p:blipFill>
        <p:spPr>
          <a:xfrm>
            <a:off x="6596760" y="1797050"/>
            <a:ext cx="4247928" cy="3263900"/>
          </a:xfrm>
          <a:prstGeom prst="rect">
            <a:avLst/>
          </a:prstGeom>
        </p:spPr>
      </p:pic>
      <p:pic>
        <p:nvPicPr>
          <p:cNvPr id="10" name="Afbeelding 9">
            <a:extLst>
              <a:ext uri="{FF2B5EF4-FFF2-40B4-BE49-F238E27FC236}">
                <a16:creationId xmlns:a16="http://schemas.microsoft.com/office/drawing/2014/main" id="{0407D5AF-3A57-66DC-C879-0242843F47E2}"/>
              </a:ext>
            </a:extLst>
          </p:cNvPr>
          <p:cNvPicPr>
            <a:picLocks noChangeAspect="1"/>
          </p:cNvPicPr>
          <p:nvPr/>
        </p:nvPicPr>
        <p:blipFill>
          <a:blip r:embed="rId3"/>
          <a:stretch>
            <a:fillRect/>
          </a:stretch>
        </p:blipFill>
        <p:spPr>
          <a:xfrm>
            <a:off x="5652297" y="2924199"/>
            <a:ext cx="4247928" cy="3263900"/>
          </a:xfrm>
          <a:prstGeom prst="rect">
            <a:avLst/>
          </a:prstGeom>
        </p:spPr>
      </p:pic>
      <p:pic>
        <p:nvPicPr>
          <p:cNvPr id="11" name="Afbeelding 10">
            <a:extLst>
              <a:ext uri="{FF2B5EF4-FFF2-40B4-BE49-F238E27FC236}">
                <a16:creationId xmlns:a16="http://schemas.microsoft.com/office/drawing/2014/main" id="{E6D8FF1B-2992-5525-4818-9E15ED830013}"/>
              </a:ext>
            </a:extLst>
          </p:cNvPr>
          <p:cNvPicPr>
            <a:picLocks noChangeAspect="1"/>
          </p:cNvPicPr>
          <p:nvPr/>
        </p:nvPicPr>
        <p:blipFill>
          <a:blip r:embed="rId3"/>
          <a:stretch>
            <a:fillRect/>
          </a:stretch>
        </p:blipFill>
        <p:spPr>
          <a:xfrm>
            <a:off x="4743699" y="1526356"/>
            <a:ext cx="2968600" cy="902277"/>
          </a:xfrm>
          <a:prstGeom prst="rect">
            <a:avLst/>
          </a:prstGeom>
        </p:spPr>
      </p:pic>
      <p:pic>
        <p:nvPicPr>
          <p:cNvPr id="12" name="Afbeelding 11">
            <a:extLst>
              <a:ext uri="{FF2B5EF4-FFF2-40B4-BE49-F238E27FC236}">
                <a16:creationId xmlns:a16="http://schemas.microsoft.com/office/drawing/2014/main" id="{12341870-1285-2FFE-8F24-89A629D79921}"/>
              </a:ext>
            </a:extLst>
          </p:cNvPr>
          <p:cNvPicPr>
            <a:picLocks noChangeAspect="1"/>
          </p:cNvPicPr>
          <p:nvPr/>
        </p:nvPicPr>
        <p:blipFill>
          <a:blip r:embed="rId3"/>
          <a:stretch>
            <a:fillRect/>
          </a:stretch>
        </p:blipFill>
        <p:spPr>
          <a:xfrm>
            <a:off x="4185930" y="3555782"/>
            <a:ext cx="2968600" cy="902277"/>
          </a:xfrm>
          <a:prstGeom prst="rect">
            <a:avLst/>
          </a:prstGeom>
        </p:spPr>
      </p:pic>
    </p:spTree>
    <p:extLst>
      <p:ext uri="{BB962C8B-B14F-4D97-AF65-F5344CB8AC3E}">
        <p14:creationId xmlns:p14="http://schemas.microsoft.com/office/powerpoint/2010/main" val="4099020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2496000" y="980864"/>
            <a:ext cx="72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rgbClr val="FF0000"/>
                </a:solidFill>
                <a:latin typeface="+mj-lt"/>
              </a:rPr>
              <a:t>Welkom</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2520000" y="2595208"/>
            <a:ext cx="7200000" cy="3309089"/>
          </a:xfrm>
          <a:prstGeom prst="roundRect">
            <a:avLst/>
          </a:prstGeom>
          <a:ln w="19050">
            <a:solidFill>
              <a:srgbClr val="00B050"/>
            </a:solidFill>
          </a:ln>
        </p:spPr>
        <p:txBody>
          <a:bodyPr>
            <a:normAutofit/>
          </a:bodyPr>
          <a:lstStyle/>
          <a:p>
            <a:pPr marL="0" indent="0">
              <a:buNone/>
            </a:pPr>
            <a:r>
              <a:rPr lang="nl-NL" sz="2400" dirty="0"/>
              <a:t>Het </a:t>
            </a:r>
            <a:r>
              <a:rPr lang="nl-NL" sz="2400" dirty="0" err="1"/>
              <a:t>WEconomy</a:t>
            </a:r>
            <a:r>
              <a:rPr lang="nl-NL" sz="2400" dirty="0"/>
              <a:t> Transitiemodel en -canvas biedt een </a:t>
            </a:r>
            <a:r>
              <a:rPr lang="nl-NL" sz="2400" i="1" dirty="0">
                <a:solidFill>
                  <a:srgbClr val="FF0000"/>
                </a:solidFill>
              </a:rPr>
              <a:t>praktische aanpak </a:t>
            </a:r>
            <a:r>
              <a:rPr lang="nl-NL" sz="2400" dirty="0"/>
              <a:t>om transitieprogramma’s vorm te geven.</a:t>
            </a:r>
          </a:p>
          <a:p>
            <a:pPr marL="0" indent="0">
              <a:buNone/>
            </a:pPr>
            <a:r>
              <a:rPr lang="nl-NL" sz="2400" dirty="0"/>
              <a:t>Is ontwikkeld met de input van ruim 100 mensen uit de praktijk. Dank gaat uit naar hun feedback en tijd.</a:t>
            </a:r>
            <a:endParaRPr lang="nl-NL" sz="2400" dirty="0">
              <a:effectLst/>
            </a:endParaRPr>
          </a:p>
          <a:p>
            <a:pPr marL="0" indent="0">
              <a:buNone/>
            </a:pPr>
            <a:r>
              <a:rPr lang="nl-NL" sz="2400" i="1" dirty="0"/>
              <a:t>Het is gemaakt in opdracht van het Ministerie van Economische Zaken, </a:t>
            </a:r>
            <a:r>
              <a:rPr lang="nl-NL" sz="2400" i="1" dirty="0" err="1"/>
              <a:t>ClickNL</a:t>
            </a:r>
            <a:r>
              <a:rPr lang="nl-NL" sz="2400" i="1" dirty="0"/>
              <a:t> en CIRCONNECT. Wij zijn hen zeer erkentelijk voor deze opdracht. </a:t>
            </a:r>
          </a:p>
          <a:p>
            <a:endParaRPr lang="nl-NL" dirty="0"/>
          </a:p>
          <a:p>
            <a:endParaRPr lang="nl-NL" dirty="0"/>
          </a:p>
        </p:txBody>
      </p:sp>
    </p:spTree>
    <p:extLst>
      <p:ext uri="{BB962C8B-B14F-4D97-AF65-F5344CB8AC3E}">
        <p14:creationId xmlns:p14="http://schemas.microsoft.com/office/powerpoint/2010/main" val="3610078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Het </a:t>
            </a:r>
            <a:r>
              <a:rPr lang="nl-NL" sz="3600" err="1">
                <a:solidFill>
                  <a:schemeClr val="bg1"/>
                </a:solidFill>
              </a:rPr>
              <a:t>WEconomy</a:t>
            </a:r>
            <a:r>
              <a:rPr lang="nl-NL" sz="3600">
                <a:solidFill>
                  <a:schemeClr val="bg1"/>
                </a:solidFill>
              </a:rPr>
              <a:t> Transitiemodel</a:t>
            </a:r>
          </a:p>
        </p:txBody>
      </p:sp>
      <p:sp>
        <p:nvSpPr>
          <p:cNvPr id="3" name="Tekstvak 2">
            <a:extLst>
              <a:ext uri="{FF2B5EF4-FFF2-40B4-BE49-F238E27FC236}">
                <a16:creationId xmlns:a16="http://schemas.microsoft.com/office/drawing/2014/main" id="{FE7C4E81-7DC6-2864-E445-D942A05D8A8D}"/>
              </a:ext>
            </a:extLst>
          </p:cNvPr>
          <p:cNvSpPr txBox="1"/>
          <p:nvPr/>
        </p:nvSpPr>
        <p:spPr>
          <a:xfrm>
            <a:off x="4598665" y="6292712"/>
            <a:ext cx="3802743"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6" name="Afbeelding 5">
            <a:extLst>
              <a:ext uri="{FF2B5EF4-FFF2-40B4-BE49-F238E27FC236}">
                <a16:creationId xmlns:a16="http://schemas.microsoft.com/office/drawing/2014/main" id="{EE654798-4128-0983-01C9-5DB7CB510F29}"/>
              </a:ext>
            </a:extLst>
          </p:cNvPr>
          <p:cNvPicPr>
            <a:picLocks noChangeAspect="1"/>
          </p:cNvPicPr>
          <p:nvPr/>
        </p:nvPicPr>
        <p:blipFill>
          <a:blip r:embed="rId2"/>
          <a:stretch>
            <a:fillRect/>
          </a:stretch>
        </p:blipFill>
        <p:spPr>
          <a:xfrm>
            <a:off x="1482270" y="1526356"/>
            <a:ext cx="9491459" cy="4680000"/>
          </a:xfrm>
          <a:prstGeom prst="rect">
            <a:avLst/>
          </a:prstGeom>
        </p:spPr>
      </p:pic>
      <p:pic>
        <p:nvPicPr>
          <p:cNvPr id="9" name="Afbeelding 8">
            <a:extLst>
              <a:ext uri="{FF2B5EF4-FFF2-40B4-BE49-F238E27FC236}">
                <a16:creationId xmlns:a16="http://schemas.microsoft.com/office/drawing/2014/main" id="{0CACD447-1D0C-DE18-499C-DAD0DF59DB65}"/>
              </a:ext>
            </a:extLst>
          </p:cNvPr>
          <p:cNvPicPr>
            <a:picLocks noChangeAspect="1"/>
          </p:cNvPicPr>
          <p:nvPr/>
        </p:nvPicPr>
        <p:blipFill>
          <a:blip r:embed="rId3"/>
          <a:stretch>
            <a:fillRect/>
          </a:stretch>
        </p:blipFill>
        <p:spPr>
          <a:xfrm>
            <a:off x="8585766" y="1878227"/>
            <a:ext cx="3326148" cy="3453417"/>
          </a:xfrm>
          <a:prstGeom prst="rect">
            <a:avLst/>
          </a:prstGeom>
        </p:spPr>
      </p:pic>
      <p:pic>
        <p:nvPicPr>
          <p:cNvPr id="4" name="Afbeelding 3">
            <a:extLst>
              <a:ext uri="{FF2B5EF4-FFF2-40B4-BE49-F238E27FC236}">
                <a16:creationId xmlns:a16="http://schemas.microsoft.com/office/drawing/2014/main" id="{2CF9D6DB-CAA0-39FE-F503-0055DD12D554}"/>
              </a:ext>
            </a:extLst>
          </p:cNvPr>
          <p:cNvPicPr>
            <a:picLocks noChangeAspect="1"/>
          </p:cNvPicPr>
          <p:nvPr/>
        </p:nvPicPr>
        <p:blipFill>
          <a:blip r:embed="rId3"/>
          <a:stretch>
            <a:fillRect/>
          </a:stretch>
        </p:blipFill>
        <p:spPr>
          <a:xfrm>
            <a:off x="8401408" y="1791870"/>
            <a:ext cx="3326148" cy="1639199"/>
          </a:xfrm>
          <a:prstGeom prst="rect">
            <a:avLst/>
          </a:prstGeom>
        </p:spPr>
      </p:pic>
    </p:spTree>
    <p:extLst>
      <p:ext uri="{BB962C8B-B14F-4D97-AF65-F5344CB8AC3E}">
        <p14:creationId xmlns:p14="http://schemas.microsoft.com/office/powerpoint/2010/main" val="1623418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Het </a:t>
            </a:r>
            <a:r>
              <a:rPr lang="nl-NL" sz="3600" err="1">
                <a:solidFill>
                  <a:schemeClr val="bg1"/>
                </a:solidFill>
              </a:rPr>
              <a:t>WEconomy</a:t>
            </a:r>
            <a:r>
              <a:rPr lang="nl-NL" sz="3600">
                <a:solidFill>
                  <a:schemeClr val="bg1"/>
                </a:solidFill>
              </a:rPr>
              <a:t> Transitiemodel</a:t>
            </a:r>
          </a:p>
        </p:txBody>
      </p:sp>
      <p:sp>
        <p:nvSpPr>
          <p:cNvPr id="3" name="Tekstvak 2">
            <a:extLst>
              <a:ext uri="{FF2B5EF4-FFF2-40B4-BE49-F238E27FC236}">
                <a16:creationId xmlns:a16="http://schemas.microsoft.com/office/drawing/2014/main" id="{FE7C4E81-7DC6-2864-E445-D942A05D8A8D}"/>
              </a:ext>
            </a:extLst>
          </p:cNvPr>
          <p:cNvSpPr txBox="1"/>
          <p:nvPr/>
        </p:nvSpPr>
        <p:spPr>
          <a:xfrm>
            <a:off x="4598665" y="6292712"/>
            <a:ext cx="3802743" cy="340519"/>
          </a:xfrm>
          <a:prstGeom prst="roundRect">
            <a:avLst/>
          </a:prstGeom>
          <a:noFill/>
          <a:ln w="19050">
            <a:solidFill>
              <a:srgbClr val="00B050"/>
            </a:solidFill>
          </a:ln>
        </p:spPr>
        <p:txBody>
          <a:bodyPr wrap="square" rtlCol="0">
            <a:spAutoFit/>
          </a:bodyPr>
          <a:lstStyle/>
          <a:p>
            <a:r>
              <a:rPr lang="nl-NL" sz="1400"/>
              <a:t>Bron: </a:t>
            </a:r>
            <a:r>
              <a:rPr lang="nl-NL" sz="1400" err="1"/>
              <a:t>WEconomy</a:t>
            </a:r>
            <a:r>
              <a:rPr lang="nl-NL" sz="1400"/>
              <a:t> Transitiecanvas, Fig. 11, blz.16</a:t>
            </a:r>
          </a:p>
        </p:txBody>
      </p:sp>
      <p:pic>
        <p:nvPicPr>
          <p:cNvPr id="6" name="Afbeelding 5">
            <a:extLst>
              <a:ext uri="{FF2B5EF4-FFF2-40B4-BE49-F238E27FC236}">
                <a16:creationId xmlns:a16="http://schemas.microsoft.com/office/drawing/2014/main" id="{EE654798-4128-0983-01C9-5DB7CB510F29}"/>
              </a:ext>
            </a:extLst>
          </p:cNvPr>
          <p:cNvPicPr>
            <a:picLocks noChangeAspect="1"/>
          </p:cNvPicPr>
          <p:nvPr/>
        </p:nvPicPr>
        <p:blipFill>
          <a:blip r:embed="rId2"/>
          <a:stretch>
            <a:fillRect/>
          </a:stretch>
        </p:blipFill>
        <p:spPr>
          <a:xfrm>
            <a:off x="1482270" y="1526356"/>
            <a:ext cx="9491459" cy="4680000"/>
          </a:xfrm>
          <a:prstGeom prst="rect">
            <a:avLst/>
          </a:prstGeom>
        </p:spPr>
      </p:pic>
    </p:spTree>
    <p:extLst>
      <p:ext uri="{BB962C8B-B14F-4D97-AF65-F5344CB8AC3E}">
        <p14:creationId xmlns:p14="http://schemas.microsoft.com/office/powerpoint/2010/main" val="36971033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1">
            <a:extLst>
              <a:ext uri="{FF2B5EF4-FFF2-40B4-BE49-F238E27FC236}">
                <a16:creationId xmlns:a16="http://schemas.microsoft.com/office/drawing/2014/main" id="{849DFFDE-4C30-D7EB-4D42-55776FC13D03}"/>
              </a:ext>
            </a:extLst>
          </p:cNvPr>
          <p:cNvSpPr txBox="1">
            <a:spLocks/>
          </p:cNvSpPr>
          <p:nvPr/>
        </p:nvSpPr>
        <p:spPr>
          <a:xfrm>
            <a:off x="720000" y="360000"/>
            <a:ext cx="10800000" cy="1080000"/>
          </a:xfrm>
          <a:prstGeom prst="roundRect">
            <a:avLst/>
          </a:prstGeom>
          <a:solidFill>
            <a:srgbClr val="00B05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l-NL" sz="3600">
                <a:solidFill>
                  <a:schemeClr val="bg1"/>
                </a:solidFill>
              </a:rPr>
              <a:t>Transitiecanvas met werkvragen</a:t>
            </a:r>
          </a:p>
        </p:txBody>
      </p:sp>
      <p:pic>
        <p:nvPicPr>
          <p:cNvPr id="3" name="Afbeelding 2">
            <a:extLst>
              <a:ext uri="{FF2B5EF4-FFF2-40B4-BE49-F238E27FC236}">
                <a16:creationId xmlns:a16="http://schemas.microsoft.com/office/drawing/2014/main" id="{A24DCF1A-3C7D-5FC7-AFD4-549B8EA47075}"/>
              </a:ext>
            </a:extLst>
          </p:cNvPr>
          <p:cNvPicPr>
            <a:picLocks noChangeAspect="1"/>
          </p:cNvPicPr>
          <p:nvPr/>
        </p:nvPicPr>
        <p:blipFill rotWithShape="1">
          <a:blip r:embed="rId2"/>
          <a:srcRect t="9350"/>
          <a:stretch/>
        </p:blipFill>
        <p:spPr>
          <a:xfrm>
            <a:off x="2209800" y="1513770"/>
            <a:ext cx="7772400" cy="4984230"/>
          </a:xfrm>
          <a:prstGeom prst="rect">
            <a:avLst/>
          </a:prstGeom>
        </p:spPr>
      </p:pic>
      <p:sp>
        <p:nvSpPr>
          <p:cNvPr id="4" name="Tekstvak 3">
            <a:extLst>
              <a:ext uri="{FF2B5EF4-FFF2-40B4-BE49-F238E27FC236}">
                <a16:creationId xmlns:a16="http://schemas.microsoft.com/office/drawing/2014/main" id="{54C00C65-C0CD-937C-E751-C51ECE5EFF11}"/>
              </a:ext>
            </a:extLst>
          </p:cNvPr>
          <p:cNvSpPr txBox="1"/>
          <p:nvPr/>
        </p:nvSpPr>
        <p:spPr>
          <a:xfrm>
            <a:off x="4261203" y="6407186"/>
            <a:ext cx="366959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13, blz.19</a:t>
            </a:r>
          </a:p>
        </p:txBody>
      </p:sp>
    </p:spTree>
    <p:extLst>
      <p:ext uri="{BB962C8B-B14F-4D97-AF65-F5344CB8AC3E}">
        <p14:creationId xmlns:p14="http://schemas.microsoft.com/office/powerpoint/2010/main" val="16494823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Afbeelding 4">
            <a:extLst>
              <a:ext uri="{FF2B5EF4-FFF2-40B4-BE49-F238E27FC236}">
                <a16:creationId xmlns:a16="http://schemas.microsoft.com/office/drawing/2014/main" id="{AF561BEE-BF0B-03E9-7156-A66DEFF15BB6}"/>
              </a:ext>
            </a:extLst>
          </p:cNvPr>
          <p:cNvPicPr>
            <a:picLocks noChangeAspect="1"/>
          </p:cNvPicPr>
          <p:nvPr/>
        </p:nvPicPr>
        <p:blipFill>
          <a:blip r:embed="rId2"/>
          <a:stretch>
            <a:fillRect/>
          </a:stretch>
        </p:blipFill>
        <p:spPr>
          <a:xfrm>
            <a:off x="1979171" y="1458740"/>
            <a:ext cx="8233658" cy="4680000"/>
          </a:xfrm>
          <a:prstGeom prst="rect">
            <a:avLst/>
          </a:prstGeom>
        </p:spPr>
      </p:pic>
      <p:sp>
        <p:nvSpPr>
          <p:cNvPr id="8" name="Tekstvak 7">
            <a:extLst>
              <a:ext uri="{FF2B5EF4-FFF2-40B4-BE49-F238E27FC236}">
                <a16:creationId xmlns:a16="http://schemas.microsoft.com/office/drawing/2014/main" id="{86A4196D-6ACA-A082-4FAB-A08BF760C84C}"/>
              </a:ext>
            </a:extLst>
          </p:cNvPr>
          <p:cNvSpPr txBox="1"/>
          <p:nvPr/>
        </p:nvSpPr>
        <p:spPr>
          <a:xfrm>
            <a:off x="4261203" y="6152356"/>
            <a:ext cx="3669594"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 13, blz.19</a:t>
            </a:r>
          </a:p>
        </p:txBody>
      </p:sp>
      <p:sp>
        <p:nvSpPr>
          <p:cNvPr id="6" name="Titel 1">
            <a:extLst>
              <a:ext uri="{FF2B5EF4-FFF2-40B4-BE49-F238E27FC236}">
                <a16:creationId xmlns:a16="http://schemas.microsoft.com/office/drawing/2014/main" id="{849DFFDE-4C30-D7EB-4D42-55776FC13D03}"/>
              </a:ext>
            </a:extLst>
          </p:cNvPr>
          <p:cNvSpPr txBox="1">
            <a:spLocks/>
          </p:cNvSpPr>
          <p:nvPr/>
        </p:nvSpPr>
        <p:spPr>
          <a:xfrm>
            <a:off x="828000" y="360000"/>
            <a:ext cx="10800000" cy="1080000"/>
          </a:xfrm>
          <a:prstGeom prst="roundRect">
            <a:avLst/>
          </a:prstGeom>
          <a:solidFill>
            <a:srgbClr val="00B050"/>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l-NL" sz="3600">
                <a:solidFill>
                  <a:schemeClr val="bg1"/>
                </a:solidFill>
              </a:rPr>
              <a:t>Transitiecanvas – leeg</a:t>
            </a:r>
          </a:p>
        </p:txBody>
      </p:sp>
    </p:spTree>
    <p:extLst>
      <p:ext uri="{BB962C8B-B14F-4D97-AF65-F5344CB8AC3E}">
        <p14:creationId xmlns:p14="http://schemas.microsoft.com/office/powerpoint/2010/main" val="37493534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Cafetariamodel</a:t>
            </a:r>
          </a:p>
        </p:txBody>
      </p:sp>
      <p:pic>
        <p:nvPicPr>
          <p:cNvPr id="7" name="Afbeelding 6">
            <a:extLst>
              <a:ext uri="{FF2B5EF4-FFF2-40B4-BE49-F238E27FC236}">
                <a16:creationId xmlns:a16="http://schemas.microsoft.com/office/drawing/2014/main" id="{04BD2EFA-B00F-1766-8610-5CDBB97814B1}"/>
              </a:ext>
            </a:extLst>
          </p:cNvPr>
          <p:cNvPicPr>
            <a:picLocks noChangeAspect="1"/>
          </p:cNvPicPr>
          <p:nvPr/>
        </p:nvPicPr>
        <p:blipFill>
          <a:blip r:embed="rId2"/>
          <a:stretch>
            <a:fillRect/>
          </a:stretch>
        </p:blipFill>
        <p:spPr>
          <a:xfrm>
            <a:off x="828000" y="1668106"/>
            <a:ext cx="6646151" cy="4680000"/>
          </a:xfrm>
          <a:prstGeom prst="rect">
            <a:avLst/>
          </a:prstGeom>
        </p:spPr>
      </p:pic>
      <p:sp>
        <p:nvSpPr>
          <p:cNvPr id="3" name="Tijdelijke aanduiding voor inhoud 2">
            <a:extLst>
              <a:ext uri="{FF2B5EF4-FFF2-40B4-BE49-F238E27FC236}">
                <a16:creationId xmlns:a16="http://schemas.microsoft.com/office/drawing/2014/main" id="{B1FB9EBB-7949-18C5-A259-6721CF4F5A8B}"/>
              </a:ext>
            </a:extLst>
          </p:cNvPr>
          <p:cNvSpPr txBox="1">
            <a:spLocks/>
          </p:cNvSpPr>
          <p:nvPr/>
        </p:nvSpPr>
        <p:spPr>
          <a:xfrm>
            <a:off x="7745374" y="1676971"/>
            <a:ext cx="3882626" cy="4465412"/>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000"/>
          </a:p>
          <a:p>
            <a:pPr marL="0" indent="0">
              <a:buNone/>
            </a:pPr>
            <a:r>
              <a:rPr lang="nl-NL" sz="1900"/>
              <a:t>Het vormgeven van een transitie vraagt om een aanpassen, meebewegen, drie stappen vooruit en een terug. Ideeën,  tools en de bouwstenen die je eerder hebt gebruikt zijn soms nog een keer nuttig en nodig. Daarom is het transitiecanvas opgezet als een </a:t>
            </a:r>
            <a:r>
              <a:rPr lang="nl-NL" sz="1900" i="1">
                <a:solidFill>
                  <a:srgbClr val="FF0000"/>
                </a:solidFill>
              </a:rPr>
              <a:t>cafetariamodel</a:t>
            </a:r>
            <a:r>
              <a:rPr lang="nl-NL" sz="1900"/>
              <a:t>: je kan wat je nodig hebt los van elkaar pakken en steeds opnieuw gebruiken. </a:t>
            </a:r>
          </a:p>
        </p:txBody>
      </p:sp>
    </p:spTree>
    <p:extLst>
      <p:ext uri="{BB962C8B-B14F-4D97-AF65-F5344CB8AC3E}">
        <p14:creationId xmlns:p14="http://schemas.microsoft.com/office/powerpoint/2010/main" val="29472178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Werkmaterialen</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838200" y="1709513"/>
            <a:ext cx="10515600" cy="4896000"/>
          </a:xfrm>
          <a:prstGeom prst="roundRect">
            <a:avLst/>
          </a:prstGeom>
          <a:ln w="28575">
            <a:solidFill>
              <a:srgbClr val="00B050"/>
            </a:solidFill>
          </a:ln>
        </p:spPr>
        <p:txBody>
          <a:bodyPr>
            <a:normAutofit fontScale="77500" lnSpcReduction="20000"/>
          </a:bodyPr>
          <a:lstStyle/>
          <a:p>
            <a:pPr marL="0" indent="0">
              <a:buNone/>
            </a:pPr>
            <a:r>
              <a:rPr lang="nl-NL" sz="2400" dirty="0"/>
              <a:t>Het </a:t>
            </a:r>
            <a:r>
              <a:rPr lang="nl-NL" sz="2400" dirty="0" err="1"/>
              <a:t>WEconomy</a:t>
            </a:r>
            <a:r>
              <a:rPr lang="nl-NL" sz="2400" dirty="0"/>
              <a:t> Transitiecanvas bestaat uit een samenhangende set van </a:t>
            </a:r>
            <a:r>
              <a:rPr lang="nl-NL" sz="2400" dirty="0">
                <a:effectLst/>
              </a:rPr>
              <a:t>verschillende materialen:</a:t>
            </a:r>
          </a:p>
          <a:p>
            <a:r>
              <a:rPr lang="nl-NL" sz="2400" dirty="0">
                <a:effectLst/>
              </a:rPr>
              <a:t>Een </a:t>
            </a:r>
            <a:r>
              <a:rPr lang="nl-NL" sz="2400" dirty="0">
                <a:solidFill>
                  <a:srgbClr val="FF0000"/>
                </a:solidFill>
                <a:effectLst/>
              </a:rPr>
              <a:t>werkboek</a:t>
            </a:r>
            <a:r>
              <a:rPr lang="nl-NL" sz="2400" dirty="0">
                <a:effectLst/>
              </a:rPr>
              <a:t> met een uitwerking van het transitiemodel en daarop gebaseerde –canvas.</a:t>
            </a:r>
          </a:p>
          <a:p>
            <a:r>
              <a:rPr lang="nl-NL" sz="2400" dirty="0"/>
              <a:t>Het werkboek begint </a:t>
            </a:r>
            <a:r>
              <a:rPr lang="nl-NL" sz="2400" dirty="0">
                <a:effectLst/>
              </a:rPr>
              <a:t>met een video (ongeveer 10 minuten) met een </a:t>
            </a:r>
            <a:r>
              <a:rPr lang="nl-NL" sz="2400" dirty="0">
                <a:solidFill>
                  <a:srgbClr val="FF0000"/>
                </a:solidFill>
                <a:effectLst/>
              </a:rPr>
              <a:t>algemene toelichting </a:t>
            </a:r>
            <a:r>
              <a:rPr lang="nl-NL" sz="2400" dirty="0">
                <a:effectLst/>
              </a:rPr>
              <a:t>op het transitiecanvas en werkboek. Daarnaast een korte video die toelichting geeft op het navigeren op de website.</a:t>
            </a:r>
          </a:p>
          <a:p>
            <a:r>
              <a:rPr lang="nl-NL" sz="2400" dirty="0"/>
              <a:t>In het werkboek zitten 17 korte </a:t>
            </a:r>
            <a:r>
              <a:rPr lang="nl-NL" sz="2400" dirty="0">
                <a:solidFill>
                  <a:srgbClr val="FF0000"/>
                </a:solidFill>
              </a:rPr>
              <a:t>video’s</a:t>
            </a:r>
            <a:r>
              <a:rPr lang="nl-NL" sz="2400" dirty="0"/>
              <a:t> (ongeveer 3 minuten) door mensen uit de praktijk die een persoonlijke toelichting geven op de verschillende bouwstenen.</a:t>
            </a:r>
          </a:p>
          <a:p>
            <a:r>
              <a:rPr lang="nl-NL" sz="2400" dirty="0"/>
              <a:t>Een losse set </a:t>
            </a:r>
            <a:r>
              <a:rPr lang="nl-NL" sz="2400" dirty="0" err="1"/>
              <a:t>invulbare</a:t>
            </a:r>
            <a:r>
              <a:rPr lang="nl-NL" sz="2400" dirty="0"/>
              <a:t> </a:t>
            </a:r>
            <a:r>
              <a:rPr lang="nl-NL" sz="2400" dirty="0">
                <a:solidFill>
                  <a:srgbClr val="FF0000"/>
                </a:solidFill>
              </a:rPr>
              <a:t>werkbladen</a:t>
            </a:r>
            <a:r>
              <a:rPr lang="nl-NL" sz="2400" dirty="0"/>
              <a:t> om antwoorden op basis van het werken met het werkboek te noteren. </a:t>
            </a:r>
          </a:p>
          <a:p>
            <a:r>
              <a:rPr lang="nl-NL" sz="2400" dirty="0"/>
              <a:t>Twee </a:t>
            </a:r>
            <a:r>
              <a:rPr lang="nl-NL" sz="2400" dirty="0">
                <a:solidFill>
                  <a:srgbClr val="FF0000"/>
                </a:solidFill>
              </a:rPr>
              <a:t>slide-decks</a:t>
            </a:r>
            <a:r>
              <a:rPr lang="nl-NL" sz="2400" dirty="0"/>
              <a:t> (kort en lang) op basis waarvan gebruikers hun eigen presentatie kunnen samenstellen. </a:t>
            </a:r>
          </a:p>
          <a:p>
            <a:r>
              <a:rPr lang="nl-NL" sz="2400" dirty="0">
                <a:effectLst/>
              </a:rPr>
              <a:t>Een </a:t>
            </a:r>
            <a:r>
              <a:rPr lang="nl-NL" sz="2400" dirty="0">
                <a:solidFill>
                  <a:srgbClr val="FF0000"/>
                </a:solidFill>
                <a:effectLst/>
              </a:rPr>
              <a:t>theoretische toelichting </a:t>
            </a:r>
            <a:r>
              <a:rPr lang="nl-NL" sz="2400" dirty="0">
                <a:effectLst/>
              </a:rPr>
              <a:t>in de vorm van een Whitepaper dat ingaat op de achtergronden en keuzes die </a:t>
            </a:r>
            <a:r>
              <a:rPr lang="nl-NL" sz="2400" dirty="0"/>
              <a:t>in het werkboek </a:t>
            </a:r>
            <a:r>
              <a:rPr lang="nl-NL" sz="2400" dirty="0">
                <a:effectLst/>
              </a:rPr>
              <a:t>gemaakt zijn.</a:t>
            </a:r>
          </a:p>
          <a:p>
            <a:r>
              <a:rPr lang="nl-NL" sz="2400" dirty="0">
                <a:effectLst/>
              </a:rPr>
              <a:t>Ter inspiratie op de website van het </a:t>
            </a:r>
            <a:r>
              <a:rPr lang="nl-NL" sz="2400" dirty="0" err="1">
                <a:effectLst/>
              </a:rPr>
              <a:t>BusinessModelLab</a:t>
            </a:r>
            <a:r>
              <a:rPr lang="nl-NL" sz="2400" dirty="0">
                <a:effectLst/>
              </a:rPr>
              <a:t> een </a:t>
            </a:r>
            <a:r>
              <a:rPr lang="nl-NL" sz="2400" dirty="0">
                <a:solidFill>
                  <a:srgbClr val="FF0000"/>
                </a:solidFill>
                <a:effectLst/>
              </a:rPr>
              <a:t>database</a:t>
            </a:r>
            <a:r>
              <a:rPr lang="nl-NL" sz="2400" dirty="0">
                <a:effectLst/>
              </a:rPr>
              <a:t> met 600+ duurzame/circulaire casussen die op verschillende manieren doorzocht kan worden.</a:t>
            </a:r>
            <a:endParaRPr lang="nl-NL" sz="2400" dirty="0"/>
          </a:p>
          <a:p>
            <a:pPr marL="0" indent="0">
              <a:buNone/>
            </a:pPr>
            <a:r>
              <a:rPr lang="nl-NL" sz="2400" dirty="0">
                <a:effectLst/>
              </a:rPr>
              <a:t>Alle materialen zijn te vinden op het </a:t>
            </a:r>
            <a:r>
              <a:rPr lang="nl-NL" sz="2400" dirty="0" err="1">
                <a:effectLst/>
              </a:rPr>
              <a:t>BusinessModelLab</a:t>
            </a:r>
            <a:r>
              <a:rPr lang="nl-NL" sz="2400" dirty="0">
                <a:effectLst/>
              </a:rPr>
              <a:t>:</a:t>
            </a:r>
            <a:r>
              <a:rPr lang="nl-NL" sz="2400" dirty="0"/>
              <a:t> </a:t>
            </a:r>
            <a:r>
              <a:rPr lang="nl-NL" sz="2400" dirty="0">
                <a:hlinkClick r:id="rId2"/>
              </a:rPr>
              <a:t>www.businessmodellab.nl/transitiecanvas</a:t>
            </a:r>
            <a:endParaRPr lang="nl-NL" sz="2400" dirty="0"/>
          </a:p>
          <a:p>
            <a:pPr marL="0" indent="0">
              <a:buNone/>
            </a:pPr>
            <a:endParaRPr lang="nl-NL" sz="2400" dirty="0">
              <a:effectLst/>
            </a:endParaRPr>
          </a:p>
        </p:txBody>
      </p:sp>
    </p:spTree>
    <p:extLst>
      <p:ext uri="{BB962C8B-B14F-4D97-AF65-F5344CB8AC3E}">
        <p14:creationId xmlns:p14="http://schemas.microsoft.com/office/powerpoint/2010/main" val="4829911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Werkboek </a:t>
            </a:r>
            <a:r>
              <a:rPr lang="nl-NL" sz="3600" err="1">
                <a:solidFill>
                  <a:schemeClr val="bg1"/>
                </a:solidFill>
              </a:rPr>
              <a:t>WEconomy</a:t>
            </a:r>
            <a:r>
              <a:rPr lang="nl-NL" sz="3600">
                <a:solidFill>
                  <a:schemeClr val="bg1"/>
                </a:solidFill>
              </a:rPr>
              <a:t> Transitiemodel</a:t>
            </a:r>
          </a:p>
        </p:txBody>
      </p:sp>
      <p:pic>
        <p:nvPicPr>
          <p:cNvPr id="9" name="Afbeelding 8">
            <a:extLst>
              <a:ext uri="{FF2B5EF4-FFF2-40B4-BE49-F238E27FC236}">
                <a16:creationId xmlns:a16="http://schemas.microsoft.com/office/drawing/2014/main" id="{15C5FD71-A92B-39FA-1232-F2339CA2727F}"/>
              </a:ext>
            </a:extLst>
          </p:cNvPr>
          <p:cNvPicPr>
            <a:picLocks noChangeAspect="1"/>
          </p:cNvPicPr>
          <p:nvPr/>
        </p:nvPicPr>
        <p:blipFill>
          <a:blip r:embed="rId2"/>
          <a:stretch>
            <a:fillRect/>
          </a:stretch>
        </p:blipFill>
        <p:spPr>
          <a:xfrm>
            <a:off x="828000" y="1567290"/>
            <a:ext cx="3516189" cy="4968000"/>
          </a:xfrm>
          <a:prstGeom prst="rect">
            <a:avLst/>
          </a:prstGeom>
          <a:ln w="28575">
            <a:solidFill>
              <a:srgbClr val="00B050"/>
            </a:solidFill>
          </a:ln>
        </p:spPr>
      </p:pic>
      <p:sp>
        <p:nvSpPr>
          <p:cNvPr id="10" name="Tekstvak 9">
            <a:extLst>
              <a:ext uri="{FF2B5EF4-FFF2-40B4-BE49-F238E27FC236}">
                <a16:creationId xmlns:a16="http://schemas.microsoft.com/office/drawing/2014/main" id="{9D31CB95-E9E9-90F2-DBE7-50341C2BBC10}"/>
              </a:ext>
            </a:extLst>
          </p:cNvPr>
          <p:cNvSpPr txBox="1"/>
          <p:nvPr/>
        </p:nvSpPr>
        <p:spPr>
          <a:xfrm>
            <a:off x="4653881" y="1665872"/>
            <a:ext cx="6974119" cy="4869418"/>
          </a:xfrm>
          <a:prstGeom prst="roundRect">
            <a:avLst/>
          </a:prstGeom>
          <a:noFill/>
          <a:ln w="28575">
            <a:solidFill>
              <a:srgbClr val="00B050"/>
            </a:solidFill>
          </a:ln>
        </p:spPr>
        <p:txBody>
          <a:bodyPr wrap="square" rtlCol="0">
            <a:spAutoFit/>
          </a:bodyPr>
          <a:lstStyle/>
          <a:p>
            <a:pPr marL="342900" indent="-342900">
              <a:buFont typeface="Arial" panose="020B0604020202020204" pitchFamily="34" charset="0"/>
              <a:buChar char="•"/>
            </a:pPr>
            <a:r>
              <a:rPr lang="nl-NL" sz="2000" dirty="0"/>
              <a:t>Geef een </a:t>
            </a:r>
            <a:r>
              <a:rPr lang="nl-NL" sz="2000" i="1" dirty="0"/>
              <a:t>beknopte</a:t>
            </a:r>
            <a:r>
              <a:rPr lang="nl-NL" sz="2000" dirty="0"/>
              <a:t> inleiding op het </a:t>
            </a:r>
            <a:r>
              <a:rPr lang="nl-NL" sz="2000" i="1" dirty="0"/>
              <a:t>waarom</a:t>
            </a:r>
            <a:r>
              <a:rPr lang="nl-NL" sz="2000" dirty="0"/>
              <a:t> en </a:t>
            </a:r>
            <a:r>
              <a:rPr lang="nl-NL" sz="2000" i="1" dirty="0"/>
              <a:t>hoe</a:t>
            </a:r>
            <a:r>
              <a:rPr lang="nl-NL" sz="2000" dirty="0"/>
              <a:t> (12 </a:t>
            </a:r>
            <a:r>
              <a:rPr lang="nl-NL" sz="2000" dirty="0" err="1"/>
              <a:t>blz</a:t>
            </a:r>
            <a:r>
              <a:rPr lang="nl-NL" sz="2000" dirty="0"/>
              <a:t>). Advies: </a:t>
            </a:r>
            <a:r>
              <a:rPr lang="nl-NL" sz="2000" dirty="0">
                <a:solidFill>
                  <a:srgbClr val="FF0000"/>
                </a:solidFill>
              </a:rPr>
              <a:t>lezen</a:t>
            </a:r>
            <a:r>
              <a:rPr lang="nl-NL" sz="2000" dirty="0"/>
              <a:t> !</a:t>
            </a:r>
          </a:p>
          <a:p>
            <a:pPr marL="342900" indent="-342900">
              <a:buFont typeface="Arial" panose="020B0604020202020204" pitchFamily="34" charset="0"/>
              <a:buChar char="•"/>
            </a:pPr>
            <a:r>
              <a:rPr lang="nl-NL" sz="2000" dirty="0"/>
              <a:t>Reikt per bouwsteen van het model tools en aanvullende materialen aan</a:t>
            </a:r>
          </a:p>
          <a:p>
            <a:pPr marL="342900" indent="-342900">
              <a:buFont typeface="Arial" panose="020B0604020202020204" pitchFamily="34" charset="0"/>
              <a:buChar char="•"/>
            </a:pPr>
            <a:r>
              <a:rPr lang="nl-NL" sz="2000" dirty="0"/>
              <a:t>Stelt vragen om met de antwoorden het model in te vullen</a:t>
            </a:r>
          </a:p>
          <a:p>
            <a:pPr marL="342900" indent="-342900">
              <a:buFont typeface="Arial" panose="020B0604020202020204" pitchFamily="34" charset="0"/>
              <a:buChar char="•"/>
            </a:pPr>
            <a:r>
              <a:rPr lang="nl-NL" sz="2000" dirty="0"/>
              <a:t>Heeft 17 </a:t>
            </a:r>
            <a:r>
              <a:rPr lang="nl-NL" sz="2000" dirty="0" err="1"/>
              <a:t>embedded</a:t>
            </a:r>
            <a:r>
              <a:rPr lang="nl-NL" sz="2000" dirty="0"/>
              <a:t> video’s die vertellen over het werken met de bouwstenen in de praktijk</a:t>
            </a:r>
          </a:p>
          <a:p>
            <a:pPr marL="342900" indent="-342900">
              <a:buFont typeface="Arial" panose="020B0604020202020204" pitchFamily="34" charset="0"/>
              <a:buChar char="•"/>
            </a:pPr>
            <a:r>
              <a:rPr lang="nl-NL" sz="2000" dirty="0"/>
              <a:t>Heeft twee </a:t>
            </a:r>
            <a:r>
              <a:rPr lang="nl-NL" sz="2000" dirty="0" err="1"/>
              <a:t>embedded</a:t>
            </a:r>
            <a:r>
              <a:rPr lang="nl-NL" sz="2000" dirty="0"/>
              <a:t> video’s met toelichting/instructies (canvas en website)</a:t>
            </a:r>
          </a:p>
          <a:p>
            <a:pPr marL="342900" indent="-342900">
              <a:buFont typeface="Arial" panose="020B0604020202020204" pitchFamily="34" charset="0"/>
              <a:buChar char="•"/>
            </a:pPr>
            <a:r>
              <a:rPr lang="nl-NL" sz="2000" dirty="0"/>
              <a:t>Gebruikt iconen om te navigeren</a:t>
            </a:r>
          </a:p>
          <a:p>
            <a:pPr marL="342900" indent="-342900">
              <a:buFont typeface="Arial" panose="020B0604020202020204" pitchFamily="34" charset="0"/>
              <a:buChar char="•"/>
            </a:pPr>
            <a:r>
              <a:rPr lang="nl-NL" sz="2000" dirty="0"/>
              <a:t>Werkt zoveel mogelijk met beeld: er worden 47 afbeeldingen en schema’s aangereikt</a:t>
            </a:r>
          </a:p>
          <a:p>
            <a:pPr marL="342900" indent="-342900">
              <a:buFont typeface="Arial" panose="020B0604020202020204" pitchFamily="34" charset="0"/>
              <a:buChar char="•"/>
            </a:pPr>
            <a:r>
              <a:rPr lang="nl-NL" sz="2000" dirty="0"/>
              <a:t>Totale omvang: 69 bladzijden</a:t>
            </a:r>
          </a:p>
        </p:txBody>
      </p:sp>
    </p:spTree>
    <p:extLst>
      <p:ext uri="{BB962C8B-B14F-4D97-AF65-F5344CB8AC3E}">
        <p14:creationId xmlns:p14="http://schemas.microsoft.com/office/powerpoint/2010/main" val="27808972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Video’s </a:t>
            </a:r>
            <a:r>
              <a:rPr lang="nl-NL" sz="3600" dirty="0" err="1">
                <a:solidFill>
                  <a:schemeClr val="bg1"/>
                </a:solidFill>
              </a:rPr>
              <a:t>WEconomy</a:t>
            </a:r>
            <a:r>
              <a:rPr lang="nl-NL" sz="3600" dirty="0">
                <a:solidFill>
                  <a:schemeClr val="bg1"/>
                </a:solidFill>
              </a:rPr>
              <a:t> Transitiemodel</a:t>
            </a:r>
          </a:p>
        </p:txBody>
      </p:sp>
      <p:pic>
        <p:nvPicPr>
          <p:cNvPr id="5" name="Afbeelding 4">
            <a:hlinkClick r:id="rId3"/>
            <a:extLst>
              <a:ext uri="{FF2B5EF4-FFF2-40B4-BE49-F238E27FC236}">
                <a16:creationId xmlns:a16="http://schemas.microsoft.com/office/drawing/2014/main" id="{734F96C4-F1A6-52E7-2027-0B593D20208C}"/>
              </a:ext>
            </a:extLst>
          </p:cNvPr>
          <p:cNvPicPr>
            <a:picLocks noChangeAspect="1"/>
          </p:cNvPicPr>
          <p:nvPr/>
        </p:nvPicPr>
        <p:blipFill>
          <a:blip r:embed="rId4"/>
          <a:stretch>
            <a:fillRect/>
          </a:stretch>
        </p:blipFill>
        <p:spPr>
          <a:xfrm>
            <a:off x="4522285" y="4303303"/>
            <a:ext cx="3411427" cy="1908000"/>
          </a:xfrm>
          <a:prstGeom prst="roundRect">
            <a:avLst/>
          </a:prstGeom>
          <a:ln w="12700">
            <a:solidFill>
              <a:srgbClr val="92D050"/>
            </a:solidFill>
          </a:ln>
        </p:spPr>
      </p:pic>
      <p:pic>
        <p:nvPicPr>
          <p:cNvPr id="8" name="Afbeelding 7">
            <a:extLst>
              <a:ext uri="{FF2B5EF4-FFF2-40B4-BE49-F238E27FC236}">
                <a16:creationId xmlns:a16="http://schemas.microsoft.com/office/drawing/2014/main" id="{9BD22A6B-EC2D-31CE-D0F9-973A89EC4918}"/>
              </a:ext>
            </a:extLst>
          </p:cNvPr>
          <p:cNvPicPr>
            <a:picLocks noChangeAspect="1"/>
          </p:cNvPicPr>
          <p:nvPr/>
        </p:nvPicPr>
        <p:blipFill>
          <a:blip r:embed="rId5"/>
          <a:stretch>
            <a:fillRect/>
          </a:stretch>
        </p:blipFill>
        <p:spPr>
          <a:xfrm>
            <a:off x="4471432" y="1877209"/>
            <a:ext cx="3545725" cy="1980000"/>
          </a:xfrm>
          <a:prstGeom prst="rect">
            <a:avLst/>
          </a:prstGeom>
        </p:spPr>
      </p:pic>
      <p:pic>
        <p:nvPicPr>
          <p:cNvPr id="10" name="Afbeelding 9">
            <a:extLst>
              <a:ext uri="{FF2B5EF4-FFF2-40B4-BE49-F238E27FC236}">
                <a16:creationId xmlns:a16="http://schemas.microsoft.com/office/drawing/2014/main" id="{FB3021D2-5D08-21ED-589F-79A25254DC80}"/>
              </a:ext>
            </a:extLst>
          </p:cNvPr>
          <p:cNvPicPr>
            <a:picLocks noChangeAspect="1"/>
          </p:cNvPicPr>
          <p:nvPr/>
        </p:nvPicPr>
        <p:blipFill>
          <a:blip r:embed="rId6"/>
          <a:stretch>
            <a:fillRect/>
          </a:stretch>
        </p:blipFill>
        <p:spPr>
          <a:xfrm>
            <a:off x="838233" y="1877209"/>
            <a:ext cx="3451020" cy="1908000"/>
          </a:xfrm>
          <a:prstGeom prst="rect">
            <a:avLst/>
          </a:prstGeom>
        </p:spPr>
      </p:pic>
      <p:pic>
        <p:nvPicPr>
          <p:cNvPr id="14" name="Afbeelding 13">
            <a:extLst>
              <a:ext uri="{FF2B5EF4-FFF2-40B4-BE49-F238E27FC236}">
                <a16:creationId xmlns:a16="http://schemas.microsoft.com/office/drawing/2014/main" id="{7E57D37D-48A9-0FC7-3C21-561AC10BC63D}"/>
              </a:ext>
            </a:extLst>
          </p:cNvPr>
          <p:cNvPicPr>
            <a:picLocks noChangeAspect="1"/>
          </p:cNvPicPr>
          <p:nvPr/>
        </p:nvPicPr>
        <p:blipFill>
          <a:blip r:embed="rId7"/>
          <a:stretch>
            <a:fillRect/>
          </a:stretch>
        </p:blipFill>
        <p:spPr>
          <a:xfrm>
            <a:off x="8199337" y="1877209"/>
            <a:ext cx="3428663" cy="1908000"/>
          </a:xfrm>
          <a:prstGeom prst="rect">
            <a:avLst/>
          </a:prstGeom>
        </p:spPr>
      </p:pic>
      <p:pic>
        <p:nvPicPr>
          <p:cNvPr id="18" name="Afbeelding 17">
            <a:extLst>
              <a:ext uri="{FF2B5EF4-FFF2-40B4-BE49-F238E27FC236}">
                <a16:creationId xmlns:a16="http://schemas.microsoft.com/office/drawing/2014/main" id="{2B3DA5AF-5504-D4A7-0C48-B6B1CC261EFC}"/>
              </a:ext>
            </a:extLst>
          </p:cNvPr>
          <p:cNvPicPr>
            <a:picLocks noChangeAspect="1"/>
          </p:cNvPicPr>
          <p:nvPr/>
        </p:nvPicPr>
        <p:blipFill>
          <a:blip r:embed="rId8"/>
          <a:stretch>
            <a:fillRect/>
          </a:stretch>
        </p:blipFill>
        <p:spPr>
          <a:xfrm>
            <a:off x="8199337" y="4303303"/>
            <a:ext cx="3391372" cy="1908000"/>
          </a:xfrm>
          <a:prstGeom prst="rect">
            <a:avLst/>
          </a:prstGeom>
        </p:spPr>
      </p:pic>
      <p:pic>
        <p:nvPicPr>
          <p:cNvPr id="20" name="Afbeelding 19">
            <a:extLst>
              <a:ext uri="{FF2B5EF4-FFF2-40B4-BE49-F238E27FC236}">
                <a16:creationId xmlns:a16="http://schemas.microsoft.com/office/drawing/2014/main" id="{93085F61-8654-131D-0B85-CC6ACC478AE5}"/>
              </a:ext>
            </a:extLst>
          </p:cNvPr>
          <p:cNvPicPr>
            <a:picLocks noChangeAspect="1"/>
          </p:cNvPicPr>
          <p:nvPr/>
        </p:nvPicPr>
        <p:blipFill>
          <a:blip r:embed="rId9"/>
          <a:stretch>
            <a:fillRect/>
          </a:stretch>
        </p:blipFill>
        <p:spPr>
          <a:xfrm>
            <a:off x="810717" y="4303303"/>
            <a:ext cx="3428079" cy="1908000"/>
          </a:xfrm>
          <a:prstGeom prst="rect">
            <a:avLst/>
          </a:prstGeom>
        </p:spPr>
      </p:pic>
    </p:spTree>
    <p:extLst>
      <p:ext uri="{BB962C8B-B14F-4D97-AF65-F5344CB8AC3E}">
        <p14:creationId xmlns:p14="http://schemas.microsoft.com/office/powerpoint/2010/main" val="20463499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Dank video’s </a:t>
            </a:r>
            <a:r>
              <a:rPr lang="nl-NL" sz="3600" dirty="0" err="1">
                <a:solidFill>
                  <a:schemeClr val="bg1"/>
                </a:solidFill>
              </a:rPr>
              <a:t>WEconomy</a:t>
            </a:r>
            <a:r>
              <a:rPr lang="nl-NL" sz="3600" dirty="0">
                <a:solidFill>
                  <a:schemeClr val="bg1"/>
                </a:solidFill>
              </a:rPr>
              <a:t> Transitiemodel</a:t>
            </a:r>
          </a:p>
        </p:txBody>
      </p:sp>
      <p:sp>
        <p:nvSpPr>
          <p:cNvPr id="3" name="Tekstvak 2">
            <a:extLst>
              <a:ext uri="{FF2B5EF4-FFF2-40B4-BE49-F238E27FC236}">
                <a16:creationId xmlns:a16="http://schemas.microsoft.com/office/drawing/2014/main" id="{AC7A077E-9C88-EE34-DDA5-9B75B8A7DFEC}"/>
              </a:ext>
            </a:extLst>
          </p:cNvPr>
          <p:cNvSpPr txBox="1"/>
          <p:nvPr/>
        </p:nvSpPr>
        <p:spPr>
          <a:xfrm>
            <a:off x="828000" y="2015847"/>
            <a:ext cx="10800000" cy="2826306"/>
          </a:xfrm>
          <a:prstGeom prst="roundRect">
            <a:avLst/>
          </a:prstGeom>
          <a:noFill/>
          <a:ln w="28575">
            <a:solidFill>
              <a:srgbClr val="00B050"/>
            </a:solidFill>
          </a:ln>
        </p:spPr>
        <p:txBody>
          <a:bodyPr wrap="square" rtlCol="0">
            <a:spAutoFit/>
          </a:bodyPr>
          <a:lstStyle/>
          <a:p>
            <a:r>
              <a:rPr lang="nl-NL" sz="3200" dirty="0"/>
              <a:t>Veel, heel veel dank aan ... Elisa Achterberg, Roelof de Vries, </a:t>
            </a:r>
            <a:r>
              <a:rPr lang="nl-NL" sz="3200" dirty="0" err="1"/>
              <a:t>Eberhard</a:t>
            </a:r>
            <a:r>
              <a:rPr lang="nl-NL" sz="3200" dirty="0"/>
              <a:t> Dijkhuis, Danielle </a:t>
            </a:r>
            <a:r>
              <a:rPr lang="nl-NL" sz="3200" dirty="0" err="1"/>
              <a:t>Twardy</a:t>
            </a:r>
            <a:r>
              <a:rPr lang="nl-NL" sz="3200" dirty="0"/>
              <a:t>, Hilde Engels, Femke Groothuis, </a:t>
            </a:r>
            <a:r>
              <a:rPr lang="nl-NL" sz="3200" dirty="0" err="1"/>
              <a:t>Timber</a:t>
            </a:r>
            <a:r>
              <a:rPr lang="nl-NL" sz="3200" dirty="0"/>
              <a:t> </a:t>
            </a:r>
            <a:r>
              <a:rPr lang="nl-NL" sz="3200" dirty="0" err="1"/>
              <a:t>Haaker</a:t>
            </a:r>
            <a:r>
              <a:rPr lang="nl-NL" sz="3200" dirty="0"/>
              <a:t>, Antoine Heideveld, Marije Klomp, Koen Sluys, Steef </a:t>
            </a:r>
            <a:r>
              <a:rPr lang="nl-NL" sz="3200" dirty="0" err="1"/>
              <a:t>Steeneken</a:t>
            </a:r>
            <a:r>
              <a:rPr lang="nl-NL" sz="3200" dirty="0"/>
              <a:t>, Kien van </a:t>
            </a:r>
            <a:r>
              <a:rPr lang="nl-NL" sz="3200" dirty="0" err="1"/>
              <a:t>Hövell</a:t>
            </a:r>
            <a:r>
              <a:rPr lang="nl-NL" sz="3200" dirty="0"/>
              <a:t>, Mattheus van de Pol, Carolina Vogel en Bart </a:t>
            </a:r>
            <a:r>
              <a:rPr lang="nl-NL" sz="3200" dirty="0" err="1"/>
              <a:t>Volkers</a:t>
            </a:r>
            <a:endParaRPr lang="nl-NL" sz="3200" dirty="0"/>
          </a:p>
        </p:txBody>
      </p:sp>
    </p:spTree>
    <p:extLst>
      <p:ext uri="{BB962C8B-B14F-4D97-AF65-F5344CB8AC3E}">
        <p14:creationId xmlns:p14="http://schemas.microsoft.com/office/powerpoint/2010/main" val="9725225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Werkbladen</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4498427" y="1778327"/>
            <a:ext cx="6855373" cy="4605669"/>
          </a:xfrm>
          <a:prstGeom prst="roundRect">
            <a:avLst/>
          </a:prstGeom>
          <a:ln w="28575">
            <a:solidFill>
              <a:srgbClr val="00B050"/>
            </a:solidFill>
          </a:ln>
        </p:spPr>
        <p:txBody>
          <a:bodyPr>
            <a:normAutofit fontScale="70000" lnSpcReduction="20000"/>
          </a:bodyPr>
          <a:lstStyle/>
          <a:p>
            <a:r>
              <a:rPr lang="nl-NL" sz="2600" dirty="0">
                <a:effectLst/>
              </a:rPr>
              <a:t>Het werken met het werkboek gebeurt met werkbladen. Alle werkbladen kunnen </a:t>
            </a:r>
            <a:r>
              <a:rPr lang="nl-NL" sz="2600" u="sng" dirty="0">
                <a:effectLst/>
              </a:rPr>
              <a:t>hier</a:t>
            </a:r>
            <a:r>
              <a:rPr lang="nl-NL" sz="2600" dirty="0">
                <a:effectLst/>
              </a:rPr>
              <a:t> gedownload worden.</a:t>
            </a:r>
          </a:p>
          <a:p>
            <a:r>
              <a:rPr lang="nl-NL" sz="2600" dirty="0">
                <a:effectLst/>
              </a:rPr>
              <a:t>Als er op een werkblad drie of meer puntjes staan, is het mogelijk tekst in te vullen.</a:t>
            </a:r>
          </a:p>
          <a:p>
            <a:r>
              <a:rPr lang="nl-NL" sz="2600" dirty="0">
                <a:effectLst/>
              </a:rPr>
              <a:t>Als een vakje een blauwe stippellijn als buitenste lijn heeft, dan is dat een link die verwijst naar een andere pagina (deze wordt altijd geopend in een nieuw tabblad); </a:t>
            </a:r>
          </a:p>
          <a:p>
            <a:r>
              <a:rPr lang="nl-NL" sz="2600" dirty="0">
                <a:effectLst/>
              </a:rPr>
              <a:t>Denk eraan om tussentijds met regelmaat resultaten op te slaan. Dit kan online en lokaal (via exporteren als...). </a:t>
            </a:r>
          </a:p>
          <a:p>
            <a:r>
              <a:rPr lang="nl-NL" sz="2600" dirty="0" err="1">
                <a:effectLst/>
              </a:rPr>
              <a:t>Rechtsonderin</a:t>
            </a:r>
            <a:r>
              <a:rPr lang="nl-NL" sz="2600" dirty="0">
                <a:effectLst/>
              </a:rPr>
              <a:t> op elke pagina van de werkbladen staat een '</a:t>
            </a:r>
            <a:r>
              <a:rPr lang="nl-NL" sz="2600" i="1" dirty="0">
                <a:effectLst/>
              </a:rPr>
              <a:t>ezelsoor</a:t>
            </a:r>
            <a:r>
              <a:rPr lang="nl-NL" sz="2600" dirty="0">
                <a:effectLst/>
              </a:rPr>
              <a:t>' (omgeslagen pagina) waarmee je terugkeert naar het transitiecanvas.</a:t>
            </a:r>
          </a:p>
          <a:p>
            <a:r>
              <a:rPr lang="nl-NL" sz="2600" dirty="0">
                <a:effectLst/>
              </a:rPr>
              <a:t>Nadat </a:t>
            </a:r>
            <a:r>
              <a:rPr lang="nl-NL" sz="2600" dirty="0"/>
              <a:t>een onderdeel is </a:t>
            </a:r>
            <a:r>
              <a:rPr lang="nl-NL" sz="2600" dirty="0">
                <a:effectLst/>
              </a:rPr>
              <a:t>afgerond kunnen de werkbladen </a:t>
            </a:r>
            <a:r>
              <a:rPr lang="nl-NL" sz="2600" dirty="0" err="1">
                <a:effectLst/>
              </a:rPr>
              <a:t>geëxporteerd</a:t>
            </a:r>
            <a:r>
              <a:rPr lang="nl-NL" sz="2600" dirty="0">
                <a:effectLst/>
              </a:rPr>
              <a:t> worden als PDF. </a:t>
            </a:r>
          </a:p>
          <a:p>
            <a:r>
              <a:rPr lang="nl-NL" sz="2600" dirty="0"/>
              <a:t>Het werkboek is met één druk op de knop te downloaden en te printen. Misschien handig om bij de hand te hebben, al was het maar voor het overzicht.</a:t>
            </a:r>
            <a:endParaRPr lang="nl-NL" sz="1600" dirty="0">
              <a:effectLst/>
            </a:endParaRPr>
          </a:p>
        </p:txBody>
      </p:sp>
      <p:pic>
        <p:nvPicPr>
          <p:cNvPr id="5" name="Afbeelding 4">
            <a:extLst>
              <a:ext uri="{FF2B5EF4-FFF2-40B4-BE49-F238E27FC236}">
                <a16:creationId xmlns:a16="http://schemas.microsoft.com/office/drawing/2014/main" id="{0909BA54-4DA5-305A-3A17-AEBBBDCC5DD1}"/>
              </a:ext>
            </a:extLst>
          </p:cNvPr>
          <p:cNvPicPr>
            <a:picLocks noChangeAspect="1"/>
          </p:cNvPicPr>
          <p:nvPr/>
        </p:nvPicPr>
        <p:blipFill>
          <a:blip r:embed="rId2"/>
          <a:stretch>
            <a:fillRect/>
          </a:stretch>
        </p:blipFill>
        <p:spPr>
          <a:xfrm>
            <a:off x="838200" y="1523997"/>
            <a:ext cx="3448778" cy="4860000"/>
          </a:xfrm>
          <a:prstGeom prst="rect">
            <a:avLst/>
          </a:prstGeom>
        </p:spPr>
      </p:pic>
    </p:spTree>
    <p:extLst>
      <p:ext uri="{BB962C8B-B14F-4D97-AF65-F5344CB8AC3E}">
        <p14:creationId xmlns:p14="http://schemas.microsoft.com/office/powerpoint/2010/main" val="543960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720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Samenvatting</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658200" y="1810635"/>
            <a:ext cx="10800000" cy="4320000"/>
          </a:xfrm>
          <a:prstGeom prst="roundRect">
            <a:avLst/>
          </a:prstGeom>
          <a:ln w="19050">
            <a:solidFill>
              <a:srgbClr val="00B050"/>
            </a:solidFill>
          </a:ln>
        </p:spPr>
        <p:txBody>
          <a:bodyPr>
            <a:normAutofit fontScale="92500" lnSpcReduction="10000"/>
          </a:bodyPr>
          <a:lstStyle/>
          <a:p>
            <a:r>
              <a:rPr lang="nl-NL" sz="2400" dirty="0"/>
              <a:t>Het </a:t>
            </a:r>
            <a:r>
              <a:rPr lang="nl-NL" sz="2400" dirty="0" err="1"/>
              <a:t>WEconomy</a:t>
            </a:r>
            <a:r>
              <a:rPr lang="nl-NL" sz="2400" dirty="0"/>
              <a:t> Transitiemodel </a:t>
            </a:r>
            <a:r>
              <a:rPr lang="nl-NL" sz="2400" dirty="0">
                <a:effectLst/>
              </a:rPr>
              <a:t>biedt een praktische </a:t>
            </a:r>
            <a:r>
              <a:rPr lang="nl-NL" sz="2400">
                <a:effectLst/>
              </a:rPr>
              <a:t>aanpak voor </a:t>
            </a:r>
            <a:r>
              <a:rPr lang="nl-NL" sz="2400" dirty="0">
                <a:solidFill>
                  <a:srgbClr val="FF0000"/>
                </a:solidFill>
                <a:effectLst/>
              </a:rPr>
              <a:t>transitiemanagers</a:t>
            </a:r>
            <a:r>
              <a:rPr lang="nl-NL" sz="2400" dirty="0">
                <a:effectLst/>
              </a:rPr>
              <a:t>, regioversnellers en alle andere </a:t>
            </a:r>
            <a:r>
              <a:rPr lang="nl-NL" sz="2400">
                <a:effectLst/>
              </a:rPr>
              <a:t>veranderaars.</a:t>
            </a:r>
            <a:endParaRPr lang="nl-NL" sz="2400" dirty="0">
              <a:effectLst/>
            </a:endParaRPr>
          </a:p>
          <a:p>
            <a:r>
              <a:rPr lang="nl-NL" sz="2400" dirty="0">
                <a:effectLst/>
              </a:rPr>
              <a:t>De focus is om vanuit een </a:t>
            </a:r>
            <a:r>
              <a:rPr lang="nl-NL" sz="2400" i="1" dirty="0">
                <a:effectLst/>
              </a:rPr>
              <a:t>organisatorische invalshoek </a:t>
            </a:r>
            <a:r>
              <a:rPr lang="nl-NL" sz="2400" dirty="0">
                <a:effectLst/>
              </a:rPr>
              <a:t>te werken aan </a:t>
            </a:r>
            <a:r>
              <a:rPr lang="nl-NL" sz="2400" dirty="0" err="1">
                <a:effectLst/>
              </a:rPr>
              <a:t>waardecreatie</a:t>
            </a:r>
            <a:r>
              <a:rPr lang="nl-NL" sz="2400" dirty="0">
                <a:effectLst/>
              </a:rPr>
              <a:t> tussen partijen. </a:t>
            </a:r>
          </a:p>
          <a:p>
            <a:r>
              <a:rPr lang="nl-NL" sz="2400" dirty="0">
                <a:effectLst/>
              </a:rPr>
              <a:t>Het </a:t>
            </a:r>
            <a:r>
              <a:rPr lang="nl-NL" sz="2400" dirty="0"/>
              <a:t>canvas </a:t>
            </a:r>
            <a:r>
              <a:rPr lang="nl-NL" sz="2400" dirty="0">
                <a:effectLst/>
              </a:rPr>
              <a:t>is uitgewerkt in </a:t>
            </a:r>
            <a:r>
              <a:rPr lang="nl-NL" sz="2400" i="1" dirty="0">
                <a:effectLst/>
              </a:rPr>
              <a:t>drie fasen</a:t>
            </a:r>
            <a:r>
              <a:rPr lang="nl-NL" sz="2400" dirty="0">
                <a:effectLst/>
              </a:rPr>
              <a:t> en </a:t>
            </a:r>
            <a:r>
              <a:rPr lang="nl-NL" sz="2400" i="1" dirty="0">
                <a:effectLst/>
              </a:rPr>
              <a:t>vijftien bouwstenen</a:t>
            </a:r>
            <a:r>
              <a:rPr lang="nl-NL" sz="2400" i="1" dirty="0"/>
              <a:t>; </a:t>
            </a:r>
            <a:r>
              <a:rPr lang="nl-NL" sz="2400" dirty="0">
                <a:effectLst/>
              </a:rPr>
              <a:t>helpt stapsgewijs een programma te ontwikkelen. </a:t>
            </a:r>
          </a:p>
          <a:p>
            <a:r>
              <a:rPr lang="nl-NL" sz="2400" dirty="0">
                <a:effectLst/>
              </a:rPr>
              <a:t>Werken met het transitiecanvas gebeurt aan de hand van vragen. Deze zijn uitgewerkt in </a:t>
            </a:r>
            <a:r>
              <a:rPr lang="nl-NL" sz="2400" i="1" dirty="0">
                <a:effectLst/>
              </a:rPr>
              <a:t>werkbladen</a:t>
            </a:r>
            <a:r>
              <a:rPr lang="nl-NL" sz="2400" dirty="0">
                <a:effectLst/>
              </a:rPr>
              <a:t> en worden ondersteund met video’s en tools.</a:t>
            </a:r>
          </a:p>
          <a:p>
            <a:r>
              <a:rPr lang="nl-NL" sz="2400" dirty="0">
                <a:effectLst/>
              </a:rPr>
              <a:t>Het werkboek is </a:t>
            </a:r>
            <a:r>
              <a:rPr lang="nl-NL" sz="2400" i="1" dirty="0">
                <a:effectLst/>
              </a:rPr>
              <a:t>gratis</a:t>
            </a:r>
            <a:r>
              <a:rPr lang="nl-NL" sz="2400" dirty="0">
                <a:effectLst/>
              </a:rPr>
              <a:t> te gebruiken (Open Access) </a:t>
            </a:r>
            <a:r>
              <a:rPr lang="nl-NL" sz="2400" dirty="0"/>
              <a:t>en </a:t>
            </a:r>
            <a:r>
              <a:rPr lang="nl-NL" sz="2400" dirty="0">
                <a:effectLst/>
              </a:rPr>
              <a:t>als online-tool te vinden op het</a:t>
            </a:r>
            <a:r>
              <a:rPr lang="nl-NL" sz="2400" b="1" dirty="0">
                <a:effectLst/>
              </a:rPr>
              <a:t> </a:t>
            </a:r>
            <a:r>
              <a:rPr lang="nl-NL" sz="2400" dirty="0" err="1">
                <a:effectLst/>
              </a:rPr>
              <a:t>BusinessModelLab</a:t>
            </a:r>
            <a:r>
              <a:rPr lang="nl-NL" sz="2400" b="1" dirty="0"/>
              <a:t>: </a:t>
            </a:r>
            <a:r>
              <a:rPr lang="nl-NL" sz="2400" dirty="0">
                <a:hlinkClick r:id="rId2"/>
              </a:rPr>
              <a:t>https://businessmodellab.nl/tools/werkboek-weconomy-transitiecanvas</a:t>
            </a:r>
            <a:br>
              <a:rPr lang="nl-NL" sz="2400" dirty="0">
                <a:effectLst/>
              </a:rPr>
            </a:br>
            <a:endParaRPr lang="nl-NL" sz="2400" dirty="0">
              <a:effectLst/>
            </a:endParaRPr>
          </a:p>
          <a:p>
            <a:endParaRPr lang="nl-NL" dirty="0"/>
          </a:p>
          <a:p>
            <a:endParaRPr lang="nl-NL" dirty="0"/>
          </a:p>
        </p:txBody>
      </p:sp>
    </p:spTree>
    <p:extLst>
      <p:ext uri="{BB962C8B-B14F-4D97-AF65-F5344CB8AC3E}">
        <p14:creationId xmlns:p14="http://schemas.microsoft.com/office/powerpoint/2010/main" val="384505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Theoretische onderbouwing</a:t>
            </a:r>
          </a:p>
        </p:txBody>
      </p:sp>
      <p:sp>
        <p:nvSpPr>
          <p:cNvPr id="10" name="Tekstvak 9">
            <a:extLst>
              <a:ext uri="{FF2B5EF4-FFF2-40B4-BE49-F238E27FC236}">
                <a16:creationId xmlns:a16="http://schemas.microsoft.com/office/drawing/2014/main" id="{9D31CB95-E9E9-90F2-DBE7-50341C2BBC10}"/>
              </a:ext>
            </a:extLst>
          </p:cNvPr>
          <p:cNvSpPr txBox="1"/>
          <p:nvPr/>
        </p:nvSpPr>
        <p:spPr>
          <a:xfrm>
            <a:off x="4664342" y="1638000"/>
            <a:ext cx="6963658" cy="4188381"/>
          </a:xfrm>
          <a:prstGeom prst="roundRect">
            <a:avLst/>
          </a:prstGeom>
          <a:noFill/>
          <a:ln w="28575">
            <a:solidFill>
              <a:schemeClr val="accent6"/>
            </a:solidFill>
          </a:ln>
        </p:spPr>
        <p:txBody>
          <a:bodyPr wrap="square" rtlCol="0">
            <a:spAutoFit/>
          </a:bodyPr>
          <a:lstStyle/>
          <a:p>
            <a:pPr marL="342900" indent="-342900">
              <a:buFont typeface="Arial" panose="020B0604020202020204" pitchFamily="34" charset="0"/>
              <a:buChar char="•"/>
            </a:pPr>
            <a:r>
              <a:rPr lang="nl-NL" sz="2000" dirty="0"/>
              <a:t>Dit </a:t>
            </a:r>
            <a:r>
              <a:rPr lang="nl-NL" sz="2000" dirty="0" err="1"/>
              <a:t>WhitePaper</a:t>
            </a:r>
            <a:r>
              <a:rPr lang="nl-NL" sz="2000" dirty="0"/>
              <a:t> geeft een toelichting op de achtergronden van het </a:t>
            </a:r>
            <a:r>
              <a:rPr lang="nl-NL" sz="2000" dirty="0" err="1"/>
              <a:t>WEconomy</a:t>
            </a:r>
            <a:r>
              <a:rPr lang="nl-NL" sz="2000" dirty="0"/>
              <a:t> Transitiecanvas in drie delen: </a:t>
            </a:r>
          </a:p>
          <a:p>
            <a:pPr marL="342900" indent="-342900">
              <a:buFont typeface="Arial" panose="020B0604020202020204" pitchFamily="34" charset="0"/>
              <a:buChar char="•"/>
            </a:pPr>
            <a:r>
              <a:rPr lang="nl-NL" sz="2000" dirty="0"/>
              <a:t>Een verkenning van het transitie-concept gelinkt aan de organisatie-opgave</a:t>
            </a:r>
          </a:p>
          <a:p>
            <a:pPr marL="342900" indent="-342900">
              <a:buFont typeface="Arial" panose="020B0604020202020204" pitchFamily="34" charset="0"/>
              <a:buChar char="•"/>
            </a:pPr>
            <a:r>
              <a:rPr lang="nl-NL" sz="2000" dirty="0"/>
              <a:t>Een introductie en toelichting van drie vigerende methodieken om te komen tot duurzaam en circulaire transitie </a:t>
            </a:r>
          </a:p>
          <a:p>
            <a:pPr marL="342900" indent="-342900">
              <a:buFont typeface="Arial" panose="020B0604020202020204" pitchFamily="34" charset="0"/>
              <a:buChar char="•"/>
            </a:pPr>
            <a:r>
              <a:rPr lang="nl-NL" sz="2000" dirty="0"/>
              <a:t>Een toelichting op de theoretische keuzes die gemaakt zijn in het </a:t>
            </a:r>
            <a:r>
              <a:rPr lang="nl-NL" sz="2000" dirty="0" err="1"/>
              <a:t>WEconomy</a:t>
            </a:r>
            <a:r>
              <a:rPr lang="nl-NL" sz="2000" dirty="0"/>
              <a:t> Transitiecanvas</a:t>
            </a:r>
          </a:p>
          <a:p>
            <a:pPr marL="342900" indent="-342900">
              <a:buFont typeface="Arial" panose="020B0604020202020204" pitchFamily="34" charset="0"/>
              <a:buChar char="•"/>
            </a:pPr>
            <a:r>
              <a:rPr lang="nl-NL" sz="2000" dirty="0"/>
              <a:t>De tekst wordt geïllustreerd met ruim vijfentwintig schema’s en figuren.</a:t>
            </a:r>
          </a:p>
          <a:p>
            <a:pPr marL="342900" indent="-342900">
              <a:buFont typeface="Arial" panose="020B0604020202020204" pitchFamily="34" charset="0"/>
              <a:buChar char="•"/>
            </a:pPr>
            <a:r>
              <a:rPr lang="nl-NL" sz="2000" dirty="0"/>
              <a:t>Totale omvang: 55 bladzijden.</a:t>
            </a:r>
          </a:p>
        </p:txBody>
      </p:sp>
      <p:pic>
        <p:nvPicPr>
          <p:cNvPr id="5" name="Afbeelding 4">
            <a:extLst>
              <a:ext uri="{FF2B5EF4-FFF2-40B4-BE49-F238E27FC236}">
                <a16:creationId xmlns:a16="http://schemas.microsoft.com/office/drawing/2014/main" id="{5D5878E2-40FB-E797-7E7A-C4A65507FD9B}"/>
              </a:ext>
            </a:extLst>
          </p:cNvPr>
          <p:cNvPicPr>
            <a:picLocks noChangeAspect="1"/>
          </p:cNvPicPr>
          <p:nvPr/>
        </p:nvPicPr>
        <p:blipFill>
          <a:blip r:embed="rId2"/>
          <a:stretch>
            <a:fillRect/>
          </a:stretch>
        </p:blipFill>
        <p:spPr>
          <a:xfrm>
            <a:off x="828000" y="1638000"/>
            <a:ext cx="3434316" cy="4860000"/>
          </a:xfrm>
          <a:prstGeom prst="rect">
            <a:avLst/>
          </a:prstGeom>
          <a:ln w="28575">
            <a:solidFill>
              <a:srgbClr val="00B050"/>
            </a:solidFill>
          </a:ln>
        </p:spPr>
      </p:pic>
    </p:spTree>
    <p:extLst>
      <p:ext uri="{BB962C8B-B14F-4D97-AF65-F5344CB8AC3E}">
        <p14:creationId xmlns:p14="http://schemas.microsoft.com/office/powerpoint/2010/main" val="20318859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Website </a:t>
            </a:r>
            <a:r>
              <a:rPr lang="nl-NL" sz="3600" dirty="0" err="1">
                <a:solidFill>
                  <a:schemeClr val="bg1"/>
                </a:solidFill>
              </a:rPr>
              <a:t>BusinessModelLab</a:t>
            </a:r>
            <a:endParaRPr lang="nl-NL" sz="3600" dirty="0">
              <a:solidFill>
                <a:schemeClr val="bg1"/>
              </a:solidFill>
            </a:endParaRPr>
          </a:p>
        </p:txBody>
      </p:sp>
      <p:pic>
        <p:nvPicPr>
          <p:cNvPr id="4" name="Afbeelding 3">
            <a:extLst>
              <a:ext uri="{FF2B5EF4-FFF2-40B4-BE49-F238E27FC236}">
                <a16:creationId xmlns:a16="http://schemas.microsoft.com/office/drawing/2014/main" id="{9A1DB6BD-D502-719E-FC53-6F9E9B45EEC2}"/>
              </a:ext>
            </a:extLst>
          </p:cNvPr>
          <p:cNvPicPr>
            <a:picLocks noChangeAspect="1"/>
          </p:cNvPicPr>
          <p:nvPr/>
        </p:nvPicPr>
        <p:blipFill>
          <a:blip r:embed="rId3"/>
          <a:stretch>
            <a:fillRect/>
          </a:stretch>
        </p:blipFill>
        <p:spPr>
          <a:xfrm>
            <a:off x="3909276" y="1835849"/>
            <a:ext cx="4373447" cy="4680000"/>
          </a:xfrm>
          <a:prstGeom prst="rect">
            <a:avLst/>
          </a:prstGeom>
        </p:spPr>
      </p:pic>
      <p:sp>
        <p:nvSpPr>
          <p:cNvPr id="8" name="Tekstvak 7">
            <a:extLst>
              <a:ext uri="{FF2B5EF4-FFF2-40B4-BE49-F238E27FC236}">
                <a16:creationId xmlns:a16="http://schemas.microsoft.com/office/drawing/2014/main" id="{03597A82-3275-CFC3-DA4E-5B569F444312}"/>
              </a:ext>
            </a:extLst>
          </p:cNvPr>
          <p:cNvSpPr txBox="1"/>
          <p:nvPr/>
        </p:nvSpPr>
        <p:spPr>
          <a:xfrm>
            <a:off x="2737337" y="6222173"/>
            <a:ext cx="8446478" cy="584775"/>
          </a:xfrm>
          <a:prstGeom prst="rect">
            <a:avLst/>
          </a:prstGeom>
          <a:noFill/>
        </p:spPr>
        <p:txBody>
          <a:bodyPr wrap="square">
            <a:spAutoFit/>
          </a:bodyPr>
          <a:lstStyle/>
          <a:p>
            <a:r>
              <a:rPr lang="nl-NL" sz="3200" dirty="0">
                <a:hlinkClick r:id="rId4">
                  <a:extLst>
                    <a:ext uri="{A12FA001-AC4F-418D-AE19-62706E023703}">
                      <ahyp:hlinkClr xmlns:ahyp="http://schemas.microsoft.com/office/drawing/2018/hyperlinkcolor" val="tx"/>
                    </a:ext>
                  </a:extLst>
                </a:hlinkClick>
              </a:rPr>
              <a:t>www.businessmodellab.nl/transitiecanvas</a:t>
            </a:r>
            <a:endParaRPr lang="nl-NL" sz="3200" dirty="0"/>
          </a:p>
        </p:txBody>
      </p:sp>
    </p:spTree>
    <p:extLst>
      <p:ext uri="{BB962C8B-B14F-4D97-AF65-F5344CB8AC3E}">
        <p14:creationId xmlns:p14="http://schemas.microsoft.com/office/powerpoint/2010/main" val="19861041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Tot slot</a:t>
            </a:r>
          </a:p>
        </p:txBody>
      </p:sp>
      <p:pic>
        <p:nvPicPr>
          <p:cNvPr id="4" name="Afbeelding 3">
            <a:extLst>
              <a:ext uri="{FF2B5EF4-FFF2-40B4-BE49-F238E27FC236}">
                <a16:creationId xmlns:a16="http://schemas.microsoft.com/office/drawing/2014/main" id="{C71A0C2E-7A04-F3AE-6B13-F382CD942FED}"/>
              </a:ext>
            </a:extLst>
          </p:cNvPr>
          <p:cNvPicPr>
            <a:picLocks noChangeAspect="1"/>
          </p:cNvPicPr>
          <p:nvPr/>
        </p:nvPicPr>
        <p:blipFill>
          <a:blip r:embed="rId2"/>
          <a:stretch>
            <a:fillRect/>
          </a:stretch>
        </p:blipFill>
        <p:spPr>
          <a:xfrm>
            <a:off x="4535003" y="1970315"/>
            <a:ext cx="3532823" cy="3924000"/>
          </a:xfrm>
          <a:prstGeom prst="rect">
            <a:avLst/>
          </a:prstGeom>
        </p:spPr>
      </p:pic>
    </p:spTree>
    <p:extLst>
      <p:ext uri="{BB962C8B-B14F-4D97-AF65-F5344CB8AC3E}">
        <p14:creationId xmlns:p14="http://schemas.microsoft.com/office/powerpoint/2010/main" val="279610149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dirty="0">
                <a:solidFill>
                  <a:schemeClr val="bg1"/>
                </a:solidFill>
                <a:latin typeface="+mj-lt"/>
              </a:rPr>
              <a:t>Hart onder de riem</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696000" y="1840615"/>
            <a:ext cx="10800000" cy="4351338"/>
          </a:xfrm>
          <a:prstGeom prst="roundRect">
            <a:avLst/>
          </a:prstGeom>
          <a:ln w="28575">
            <a:solidFill>
              <a:srgbClr val="00B050"/>
            </a:solidFill>
          </a:ln>
        </p:spPr>
        <p:txBody>
          <a:bodyPr>
            <a:normAutofit lnSpcReduction="10000"/>
          </a:bodyPr>
          <a:lstStyle/>
          <a:p>
            <a:r>
              <a:rPr lang="nl-NL" sz="2600">
                <a:effectLst/>
              </a:rPr>
              <a:t>Het samen </a:t>
            </a:r>
            <a:r>
              <a:rPr lang="nl-NL" sz="2600"/>
              <a:t>ontwikkelen van een transitieprogramma is iets wat de nodige tijd, creativiteit en energie vraagt. </a:t>
            </a:r>
          </a:p>
          <a:p>
            <a:r>
              <a:rPr lang="nl-NL" sz="2600">
                <a:effectLst/>
              </a:rPr>
              <a:t>Het </a:t>
            </a:r>
            <a:r>
              <a:rPr lang="nl-NL" sz="2600" err="1">
                <a:effectLst/>
              </a:rPr>
              <a:t>WEconomy</a:t>
            </a:r>
            <a:r>
              <a:rPr lang="nl-NL" sz="2600">
                <a:effectLst/>
              </a:rPr>
              <a:t> Transitiecanvas </a:t>
            </a:r>
            <a:r>
              <a:rPr lang="nl-NL" sz="2600"/>
              <a:t>reikt een systematiek aan om zo’n programma wat slimmer en sneller in elkaar te zetten.</a:t>
            </a:r>
          </a:p>
          <a:p>
            <a:r>
              <a:rPr lang="nl-NL" sz="2600"/>
              <a:t>In het canvas is geprobeerd lastige materie zo gestructureerd en toegankelijk mogelijk aan te reiken.</a:t>
            </a:r>
          </a:p>
          <a:p>
            <a:r>
              <a:rPr lang="nl-NL" sz="2600">
                <a:effectLst/>
              </a:rPr>
              <a:t>Desondanks blijft het werken aan een transitieprogramma, laat staan de uitvoering daarvan,</a:t>
            </a:r>
            <a:r>
              <a:rPr lang="nl-NL" sz="2600"/>
              <a:t> een ‘grillige’ opgave. </a:t>
            </a:r>
          </a:p>
          <a:p>
            <a:r>
              <a:rPr lang="nl-NL" sz="2600"/>
              <a:t>Daarom iedereen die met een programma begint veel doorzettingsvermogen, geduld en moed toegewenst.</a:t>
            </a:r>
            <a:endParaRPr lang="nl-NL" sz="1600"/>
          </a:p>
          <a:p>
            <a:endParaRPr lang="nl-NL" sz="2600"/>
          </a:p>
        </p:txBody>
      </p:sp>
    </p:spTree>
    <p:extLst>
      <p:ext uri="{BB962C8B-B14F-4D97-AF65-F5344CB8AC3E}">
        <p14:creationId xmlns:p14="http://schemas.microsoft.com/office/powerpoint/2010/main" val="2985963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Contact en feedback</a:t>
            </a:r>
          </a:p>
        </p:txBody>
      </p:sp>
      <p:sp>
        <p:nvSpPr>
          <p:cNvPr id="3" name="Tijdelijke aanduiding voor inhoud 2">
            <a:extLst>
              <a:ext uri="{FF2B5EF4-FFF2-40B4-BE49-F238E27FC236}">
                <a16:creationId xmlns:a16="http://schemas.microsoft.com/office/drawing/2014/main" id="{B7D008F0-6F46-535C-5875-A0E44788A4B7}"/>
              </a:ext>
            </a:extLst>
          </p:cNvPr>
          <p:cNvSpPr>
            <a:spLocks noGrp="1"/>
          </p:cNvSpPr>
          <p:nvPr>
            <p:ph idx="1"/>
          </p:nvPr>
        </p:nvSpPr>
        <p:spPr>
          <a:xfrm>
            <a:off x="828000" y="1825625"/>
            <a:ext cx="5040000" cy="4351338"/>
          </a:xfrm>
          <a:prstGeom prst="roundRect">
            <a:avLst/>
          </a:prstGeom>
          <a:ln w="28575">
            <a:solidFill>
              <a:srgbClr val="00B050"/>
            </a:solidFill>
          </a:ln>
        </p:spPr>
        <p:txBody>
          <a:bodyPr>
            <a:normAutofit/>
          </a:bodyPr>
          <a:lstStyle/>
          <a:p>
            <a:r>
              <a:rPr lang="nl-NL" sz="2000"/>
              <a:t>Wie meer wil weten over de programma’s van CIRCO en CIRCONNECT kan terecht bij Iris </a:t>
            </a:r>
            <a:r>
              <a:rPr lang="nl-NL" sz="2000" err="1"/>
              <a:t>Grobben</a:t>
            </a:r>
            <a:r>
              <a:rPr lang="nl-NL" sz="2000"/>
              <a:t> (</a:t>
            </a:r>
            <a:r>
              <a:rPr lang="nl-NL" sz="2000" err="1"/>
              <a:t>Circo</a:t>
            </a:r>
            <a:r>
              <a:rPr lang="nl-NL" sz="2000"/>
              <a:t>): </a:t>
            </a:r>
            <a:r>
              <a:rPr lang="nl-NL" sz="2000">
                <a:hlinkClick r:id="rId2"/>
              </a:rPr>
              <a:t>iris@circonnect.org</a:t>
            </a:r>
            <a:r>
              <a:rPr lang="nl-NL" sz="2000"/>
              <a:t> </a:t>
            </a:r>
          </a:p>
          <a:p>
            <a:r>
              <a:rPr lang="nl-NL" sz="2000">
                <a:effectLst/>
              </a:rPr>
              <a:t>Wie meer wil weten over het programma van de Circulaire Maakindustrie kan terecht bij Mattheus van de Pol (EZ): </a:t>
            </a:r>
            <a:r>
              <a:rPr lang="nl-NL" sz="2000">
                <a:effectLst/>
                <a:hlinkClick r:id="rId3"/>
              </a:rPr>
              <a:t>m.vandepol@minez.nl</a:t>
            </a:r>
            <a:r>
              <a:rPr lang="nl-NL" sz="2000">
                <a:effectLst/>
              </a:rPr>
              <a:t> </a:t>
            </a:r>
            <a:endParaRPr lang="nl-NL" sz="2400">
              <a:effectLst/>
            </a:endParaRPr>
          </a:p>
          <a:p>
            <a:r>
              <a:rPr lang="nl-NL" sz="2000"/>
              <a:t>Wie meer wil weten over het werk van Het Groene Brein en Het Versnellingshuis kan terecht bij Diana den Held (HGB): </a:t>
            </a:r>
            <a:r>
              <a:rPr lang="nl-NL" sz="2000">
                <a:hlinkClick r:id="rId4"/>
              </a:rPr>
              <a:t>diana.denheld@hetgroenebrein.nl</a:t>
            </a:r>
            <a:r>
              <a:rPr lang="nl-NL" sz="2000"/>
              <a:t> </a:t>
            </a:r>
            <a:endParaRPr lang="nl-NL" sz="2000">
              <a:effectLst/>
            </a:endParaRPr>
          </a:p>
          <a:p>
            <a:pPr marL="0" indent="0">
              <a:buNone/>
            </a:pPr>
            <a:endParaRPr lang="nl-NL" sz="2400">
              <a:effectLst/>
            </a:endParaRPr>
          </a:p>
          <a:p>
            <a:endParaRPr lang="nl-NL"/>
          </a:p>
        </p:txBody>
      </p:sp>
      <p:sp>
        <p:nvSpPr>
          <p:cNvPr id="5" name="Tijdelijke aanduiding voor inhoud 2">
            <a:extLst>
              <a:ext uri="{FF2B5EF4-FFF2-40B4-BE49-F238E27FC236}">
                <a16:creationId xmlns:a16="http://schemas.microsoft.com/office/drawing/2014/main" id="{CAE45AA9-4432-2833-E83D-A2C09D51E86F}"/>
              </a:ext>
            </a:extLst>
          </p:cNvPr>
          <p:cNvSpPr txBox="1">
            <a:spLocks/>
          </p:cNvSpPr>
          <p:nvPr/>
        </p:nvSpPr>
        <p:spPr>
          <a:xfrm>
            <a:off x="6588000" y="1825625"/>
            <a:ext cx="5040000" cy="4351338"/>
          </a:xfrm>
          <a:prstGeom prst="roundRect">
            <a:avLst/>
          </a:prstGeom>
          <a:ln w="28575">
            <a:solidFill>
              <a:srgbClr val="00B050"/>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nl-NL" sz="2000"/>
              <a:t>Feedback op het functioneren van de website kan gestuurd worden naar Joey Willemse (Saxion): </a:t>
            </a:r>
            <a:r>
              <a:rPr lang="nl-NL" sz="2000">
                <a:hlinkClick r:id="rId5"/>
              </a:rPr>
              <a:t>j.j.w.willemse@saxion.nl</a:t>
            </a:r>
            <a:r>
              <a:rPr lang="nl-NL" sz="2000"/>
              <a:t> </a:t>
            </a:r>
          </a:p>
          <a:p>
            <a:r>
              <a:rPr lang="nl-NL" sz="2000"/>
              <a:t>Wie meer wil weten over het </a:t>
            </a:r>
            <a:r>
              <a:rPr lang="nl-NL" sz="2000" err="1"/>
              <a:t>BusinessModelLab</a:t>
            </a:r>
            <a:r>
              <a:rPr lang="nl-NL" sz="2000"/>
              <a:t> kan terecht bij Moniek </a:t>
            </a:r>
            <a:r>
              <a:rPr lang="nl-NL" sz="2000" err="1"/>
              <a:t>Kamm</a:t>
            </a:r>
            <a:r>
              <a:rPr lang="nl-NL" sz="2000"/>
              <a:t> (Saxion): </a:t>
            </a:r>
            <a:r>
              <a:rPr lang="nl-NL" sz="2000">
                <a:hlinkClick r:id="rId6"/>
              </a:rPr>
              <a:t>m.a.a.kamm@saxion.nl</a:t>
            </a:r>
            <a:r>
              <a:rPr lang="nl-NL" sz="2000"/>
              <a:t> </a:t>
            </a:r>
          </a:p>
          <a:p>
            <a:r>
              <a:rPr lang="nl-NL" sz="2000"/>
              <a:t>Inhoudelijke feedback op het werkboek, de werkbladen en de website kan gestuurd worden naar Jan Jonker (JAB): </a:t>
            </a:r>
            <a:r>
              <a:rPr lang="nl-NL" sz="2000">
                <a:hlinkClick r:id="rId7"/>
              </a:rPr>
              <a:t>janjonker@me.com</a:t>
            </a:r>
            <a:r>
              <a:rPr lang="nl-NL" sz="2000"/>
              <a:t> </a:t>
            </a:r>
          </a:p>
          <a:p>
            <a:endParaRPr lang="nl-NL" sz="2600"/>
          </a:p>
          <a:p>
            <a:endParaRPr lang="nl-NL"/>
          </a:p>
        </p:txBody>
      </p:sp>
    </p:spTree>
    <p:extLst>
      <p:ext uri="{BB962C8B-B14F-4D97-AF65-F5344CB8AC3E}">
        <p14:creationId xmlns:p14="http://schemas.microsoft.com/office/powerpoint/2010/main" val="27555729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rPr>
              <a:t>Colofon</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701832" y="1885586"/>
            <a:ext cx="10926167" cy="4351338"/>
          </a:xfrm>
          <a:prstGeom prst="roundRect">
            <a:avLst/>
          </a:prstGeom>
          <a:ln w="19050">
            <a:solidFill>
              <a:srgbClr val="00B050"/>
            </a:solidFill>
          </a:ln>
        </p:spPr>
        <p:txBody>
          <a:bodyPr>
            <a:normAutofit fontScale="77500" lnSpcReduction="20000"/>
          </a:bodyPr>
          <a:lstStyle/>
          <a:p>
            <a:r>
              <a:rPr lang="nl-NL" sz="2600" dirty="0"/>
              <a:t>Tekst en projectmanagement: Jan Jonker</a:t>
            </a:r>
          </a:p>
          <a:p>
            <a:r>
              <a:rPr lang="nl-NL" sz="2600" dirty="0"/>
              <a:t>Ontwerp figuren en lay-out werkboek: Justus Bottenheft</a:t>
            </a:r>
          </a:p>
          <a:p>
            <a:r>
              <a:rPr lang="nl-NL" sz="2600" dirty="0"/>
              <a:t>Website ontwerp en realisatie: Joey Willemse</a:t>
            </a:r>
          </a:p>
          <a:p>
            <a:r>
              <a:rPr lang="nl-NL" sz="2600" dirty="0"/>
              <a:t>Tekst redactie WP I en II: Thomas </a:t>
            </a:r>
            <a:r>
              <a:rPr lang="nl-NL" sz="2600" dirty="0" err="1"/>
              <a:t>Hobé</a:t>
            </a:r>
            <a:r>
              <a:rPr lang="nl-NL" sz="2600" dirty="0"/>
              <a:t> en </a:t>
            </a:r>
            <a:r>
              <a:rPr lang="nl-NL" sz="2600" dirty="0" err="1"/>
              <a:t>Everdien</a:t>
            </a:r>
            <a:r>
              <a:rPr lang="nl-NL" sz="2600" dirty="0"/>
              <a:t> ten </a:t>
            </a:r>
            <a:r>
              <a:rPr lang="nl-NL" sz="2600" dirty="0" err="1"/>
              <a:t>Zijthof</a:t>
            </a:r>
            <a:endParaRPr lang="nl-NL" sz="2600" dirty="0"/>
          </a:p>
          <a:p>
            <a:r>
              <a:rPr lang="nl-NL" sz="2600"/>
              <a:t>Omslagillustratie </a:t>
            </a:r>
            <a:r>
              <a:rPr lang="nl-NL" sz="2600" dirty="0" err="1"/>
              <a:t>WhitePaper</a:t>
            </a:r>
            <a:r>
              <a:rPr lang="nl-NL" sz="2600" dirty="0"/>
              <a:t> II: </a:t>
            </a:r>
            <a:r>
              <a:rPr lang="nl-NL" sz="2600" dirty="0" err="1"/>
              <a:t>Geanne</a:t>
            </a:r>
            <a:r>
              <a:rPr lang="nl-NL" sz="2600" dirty="0"/>
              <a:t> van Arkel</a:t>
            </a:r>
          </a:p>
          <a:p>
            <a:r>
              <a:rPr lang="nl-NL" sz="2600" dirty="0"/>
              <a:t>Illustraties: Shirley </a:t>
            </a:r>
            <a:r>
              <a:rPr lang="nl-NL" sz="2600" dirty="0" err="1"/>
              <a:t>Warlich</a:t>
            </a:r>
            <a:endParaRPr lang="nl-NL" sz="2600" dirty="0"/>
          </a:p>
          <a:p>
            <a:r>
              <a:rPr lang="nl-NL" sz="2600" dirty="0"/>
              <a:t>Video-opnames en redactie: </a:t>
            </a:r>
            <a:r>
              <a:rPr lang="nl-NL" sz="2600" dirty="0" err="1"/>
              <a:t>HenkJan</a:t>
            </a:r>
            <a:r>
              <a:rPr lang="nl-NL" sz="2600" dirty="0"/>
              <a:t> van Offeren</a:t>
            </a:r>
          </a:p>
          <a:p>
            <a:r>
              <a:rPr lang="nl-NL" sz="2600" dirty="0"/>
              <a:t>Ondertiteling video’s: </a:t>
            </a:r>
            <a:r>
              <a:rPr lang="nl-NL" sz="2600" i="0" u="none" strike="noStrike" dirty="0" err="1">
                <a:solidFill>
                  <a:srgbClr val="000000"/>
                </a:solidFill>
                <a:effectLst/>
              </a:rPr>
              <a:t>Maerhaba</a:t>
            </a:r>
            <a:r>
              <a:rPr lang="nl-NL" sz="2600" i="0" u="none" strike="noStrike" dirty="0">
                <a:solidFill>
                  <a:srgbClr val="000000"/>
                </a:solidFill>
                <a:effectLst/>
              </a:rPr>
              <a:t> </a:t>
            </a:r>
            <a:r>
              <a:rPr lang="nl-NL" sz="2600" i="0" u="none" strike="noStrike" dirty="0" err="1">
                <a:solidFill>
                  <a:srgbClr val="000000"/>
                </a:solidFill>
                <a:effectLst/>
              </a:rPr>
              <a:t>Yishake</a:t>
            </a:r>
            <a:endParaRPr lang="nl-NL" sz="2600" dirty="0"/>
          </a:p>
          <a:p>
            <a:endParaRPr lang="nl-NL" sz="2600" dirty="0"/>
          </a:p>
          <a:p>
            <a:pPr marL="0" indent="0">
              <a:buNone/>
            </a:pPr>
            <a:r>
              <a:rPr lang="nl-NL" sz="2600" i="1" dirty="0"/>
              <a:t>Het Werkboek </a:t>
            </a:r>
            <a:r>
              <a:rPr lang="nl-NL" sz="2600" i="1" dirty="0" err="1"/>
              <a:t>WEconomy</a:t>
            </a:r>
            <a:r>
              <a:rPr lang="nl-NL" sz="2600" i="1" dirty="0"/>
              <a:t> Transitiecanvas is ontwikkeld in opdracht van het Ministerie van Economische Zaken, </a:t>
            </a:r>
            <a:r>
              <a:rPr lang="nl-NL" sz="2600" i="1" dirty="0" err="1"/>
              <a:t>ClickNL</a:t>
            </a:r>
            <a:r>
              <a:rPr lang="nl-NL" sz="2600" i="1" dirty="0"/>
              <a:t> en CIRCONNECT. Wij zijn hen zeer erkentelijk voor deze opdracht.</a:t>
            </a:r>
          </a:p>
          <a:p>
            <a:endParaRPr lang="nl-NL" dirty="0"/>
          </a:p>
          <a:p>
            <a:endParaRPr lang="nl-NL" dirty="0"/>
          </a:p>
        </p:txBody>
      </p:sp>
    </p:spTree>
    <p:extLst>
      <p:ext uri="{BB962C8B-B14F-4D97-AF65-F5344CB8AC3E}">
        <p14:creationId xmlns:p14="http://schemas.microsoft.com/office/powerpoint/2010/main" val="2125058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Het </a:t>
            </a:r>
            <a:r>
              <a:rPr lang="nl-NL" sz="3600" err="1">
                <a:solidFill>
                  <a:schemeClr val="bg1"/>
                </a:solidFill>
                <a:latin typeface="+mj-lt"/>
              </a:rPr>
              <a:t>Weconomy</a:t>
            </a:r>
            <a:r>
              <a:rPr lang="nl-NL" sz="3600">
                <a:solidFill>
                  <a:schemeClr val="bg1"/>
                </a:solidFill>
                <a:latin typeface="+mj-lt"/>
              </a:rPr>
              <a:t> Transitiemodel in een notendop</a:t>
            </a:r>
          </a:p>
        </p:txBody>
      </p:sp>
      <p:pic>
        <p:nvPicPr>
          <p:cNvPr id="7" name="Afbeelding 6">
            <a:extLst>
              <a:ext uri="{FF2B5EF4-FFF2-40B4-BE49-F238E27FC236}">
                <a16:creationId xmlns:a16="http://schemas.microsoft.com/office/drawing/2014/main" id="{031C9DEF-8C45-9D46-75FB-9BDD40C4F798}"/>
              </a:ext>
            </a:extLst>
          </p:cNvPr>
          <p:cNvPicPr>
            <a:picLocks noChangeAspect="1"/>
          </p:cNvPicPr>
          <p:nvPr/>
        </p:nvPicPr>
        <p:blipFill>
          <a:blip r:embed="rId2"/>
          <a:stretch>
            <a:fillRect/>
          </a:stretch>
        </p:blipFill>
        <p:spPr>
          <a:xfrm>
            <a:off x="4019550" y="1728853"/>
            <a:ext cx="4152900" cy="4076700"/>
          </a:xfrm>
          <a:prstGeom prst="rect">
            <a:avLst/>
          </a:prstGeom>
        </p:spPr>
      </p:pic>
    </p:spTree>
    <p:extLst>
      <p:ext uri="{BB962C8B-B14F-4D97-AF65-F5344CB8AC3E}">
        <p14:creationId xmlns:p14="http://schemas.microsoft.com/office/powerpoint/2010/main" val="37312080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515600" cy="1080000"/>
          </a:xfrm>
          <a:prstGeom prst="roundRect">
            <a:avLst/>
          </a:prstGeom>
          <a:solidFill>
            <a:srgbClr val="00B050"/>
          </a:solidFill>
        </p:spPr>
        <p:style>
          <a:lnRef idx="3">
            <a:schemeClr val="lt1"/>
          </a:lnRef>
          <a:fillRef idx="1">
            <a:schemeClr val="accent6"/>
          </a:fillRef>
          <a:effectRef idx="1">
            <a:schemeClr val="accent6"/>
          </a:effectRef>
          <a:fontRef idx="minor">
            <a:schemeClr val="lt1"/>
          </a:fontRef>
        </p:style>
        <p:txBody>
          <a:bodyPr>
            <a:normAutofit/>
          </a:bodyPr>
          <a:lstStyle/>
          <a:p>
            <a:pPr algn="ctr"/>
            <a:r>
              <a:rPr lang="nl-NL" sz="3600">
                <a:solidFill>
                  <a:schemeClr val="bg1"/>
                </a:solidFill>
                <a:latin typeface="+mj-lt"/>
              </a:rPr>
              <a:t>Essentie transitie</a:t>
            </a:r>
          </a:p>
        </p:txBody>
      </p:sp>
      <p:sp>
        <p:nvSpPr>
          <p:cNvPr id="3" name="Tijdelijke aanduiding voor inhoud 2">
            <a:extLst>
              <a:ext uri="{FF2B5EF4-FFF2-40B4-BE49-F238E27FC236}">
                <a16:creationId xmlns:a16="http://schemas.microsoft.com/office/drawing/2014/main" id="{75A06AD7-DF5F-B1DA-DCCA-C486032C1049}"/>
              </a:ext>
            </a:extLst>
          </p:cNvPr>
          <p:cNvSpPr>
            <a:spLocks noGrp="1"/>
          </p:cNvSpPr>
          <p:nvPr>
            <p:ph idx="1"/>
          </p:nvPr>
        </p:nvSpPr>
        <p:spPr>
          <a:xfrm>
            <a:off x="828000" y="1825625"/>
            <a:ext cx="10515600" cy="4351338"/>
          </a:xfrm>
          <a:prstGeom prst="roundRect">
            <a:avLst/>
          </a:prstGeom>
          <a:ln w="28575">
            <a:solidFill>
              <a:srgbClr val="00B050"/>
            </a:solidFill>
          </a:ln>
        </p:spPr>
        <p:txBody>
          <a:bodyPr>
            <a:normAutofit fontScale="62500" lnSpcReduction="20000"/>
          </a:bodyPr>
          <a:lstStyle/>
          <a:p>
            <a:pPr marL="342900" indent="-342900">
              <a:tabLst>
                <a:tab pos="457200" algn="l"/>
              </a:tabLst>
            </a:pPr>
            <a:r>
              <a:rPr lang="nl-NL" sz="2800" kern="100">
                <a:latin typeface="Calibri" panose="020F0502020204030204" pitchFamily="34" charset="0"/>
                <a:ea typeface="DengXian" panose="02010600030101010101" pitchFamily="2" charset="-122"/>
                <a:cs typeface="Calibri" panose="020F0502020204030204" pitchFamily="34" charset="0"/>
              </a:rPr>
              <a:t>Een transitieprogramma heeft tot doel het adresseren van </a:t>
            </a:r>
            <a:r>
              <a:rPr lang="nl-NL" sz="2800" i="1" kern="100">
                <a:solidFill>
                  <a:srgbClr val="FF0000"/>
                </a:solidFill>
                <a:latin typeface="Calibri" panose="020F0502020204030204" pitchFamily="34" charset="0"/>
                <a:ea typeface="DengXian" panose="02010600030101010101" pitchFamily="2" charset="-122"/>
                <a:cs typeface="Calibri" panose="020F0502020204030204" pitchFamily="34" charset="0"/>
              </a:rPr>
              <a:t>fundamentele veranderingen </a:t>
            </a:r>
            <a:r>
              <a:rPr lang="nl-NL" sz="2800" kern="100">
                <a:latin typeface="Calibri" panose="020F0502020204030204" pitchFamily="34" charset="0"/>
                <a:ea typeface="DengXian" panose="02010600030101010101" pitchFamily="2" charset="-122"/>
                <a:cs typeface="Calibri" panose="020F0502020204030204" pitchFamily="34" charset="0"/>
              </a:rPr>
              <a:t>tussen verschillende partijen rond partij- en organisatie-overstijgende problemen.</a:t>
            </a:r>
          </a:p>
          <a:p>
            <a:pPr marL="342900" indent="-342900">
              <a:tabLst>
                <a:tab pos="457200" algn="l"/>
              </a:tabLst>
            </a:pPr>
            <a:r>
              <a:rPr lang="nl-NL" sz="2800" kern="100">
                <a:effectLst/>
                <a:latin typeface="Calibri" panose="020F0502020204030204" pitchFamily="34" charset="0"/>
                <a:ea typeface="DengXian" panose="02010600030101010101" pitchFamily="2" charset="-122"/>
                <a:cs typeface="Calibri" panose="020F0502020204030204" pitchFamily="34" charset="0"/>
              </a:rPr>
              <a:t>Deze problemen zijn niet door één partij op te lossen maar alleen door (anders) samen te werken. Focus hier is het vormgeven van dat </a:t>
            </a:r>
            <a:r>
              <a:rPr lang="nl-NL" sz="2800" i="1" kern="100">
                <a:solidFill>
                  <a:srgbClr val="FF0000"/>
                </a:solidFill>
                <a:effectLst/>
                <a:latin typeface="Calibri" panose="020F0502020204030204" pitchFamily="34" charset="0"/>
                <a:ea typeface="DengXian" panose="02010600030101010101" pitchFamily="2" charset="-122"/>
                <a:cs typeface="Calibri" panose="020F0502020204030204" pitchFamily="34" charset="0"/>
              </a:rPr>
              <a:t>anders organiseren </a:t>
            </a:r>
            <a:r>
              <a:rPr lang="nl-NL" sz="2800" i="1" kern="100">
                <a:effectLst/>
                <a:latin typeface="Calibri" panose="020F0502020204030204" pitchFamily="34" charset="0"/>
                <a:ea typeface="DengXian" panose="02010600030101010101" pitchFamily="2" charset="-122"/>
                <a:cs typeface="Calibri" panose="020F0502020204030204" pitchFamily="34" charset="0"/>
              </a:rPr>
              <a:t>tussen partijen </a:t>
            </a:r>
            <a:r>
              <a:rPr lang="nl-NL" sz="2800" kern="100">
                <a:effectLst/>
                <a:latin typeface="Calibri" panose="020F0502020204030204" pitchFamily="34" charset="0"/>
                <a:ea typeface="DengXian" panose="02010600030101010101" pitchFamily="2" charset="-122"/>
                <a:cs typeface="Calibri" panose="020F0502020204030204" pitchFamily="34" charset="0"/>
              </a:rPr>
              <a:t>(en niet </a:t>
            </a:r>
            <a:r>
              <a:rPr lang="nl-NL" sz="2800" u="sng" kern="100">
                <a:effectLst/>
                <a:latin typeface="Calibri" panose="020F0502020204030204" pitchFamily="34" charset="0"/>
                <a:ea typeface="DengXian" panose="02010600030101010101" pitchFamily="2" charset="-122"/>
                <a:cs typeface="Calibri" panose="020F0502020204030204" pitchFamily="34" charset="0"/>
              </a:rPr>
              <a:t>in</a:t>
            </a:r>
            <a:r>
              <a:rPr lang="nl-NL" sz="2800" kern="100">
                <a:effectLst/>
                <a:latin typeface="Calibri" panose="020F0502020204030204" pitchFamily="34" charset="0"/>
                <a:ea typeface="DengXian" panose="02010600030101010101" pitchFamily="2" charset="-122"/>
                <a:cs typeface="Calibri" panose="020F0502020204030204" pitchFamily="34" charset="0"/>
              </a:rPr>
              <a:t> organisaties).</a:t>
            </a:r>
            <a:endParaRPr lang="nl-NL" sz="2800" kern="100">
              <a:solidFill>
                <a:srgbClr val="FF0000"/>
              </a:solidFill>
              <a:latin typeface="Calibri" panose="020F0502020204030204" pitchFamily="34" charset="0"/>
              <a:ea typeface="DengXian" panose="02010600030101010101" pitchFamily="2" charset="-122"/>
              <a:cs typeface="Calibri" panose="020F0502020204030204" pitchFamily="34" charset="0"/>
            </a:endParaRPr>
          </a:p>
          <a:p>
            <a:pPr marL="342900" indent="-342900">
              <a:tabLst>
                <a:tab pos="457200" algn="l"/>
              </a:tabLst>
            </a:pPr>
            <a:r>
              <a:rPr lang="nl-NL" sz="2800" kern="100">
                <a:latin typeface="Calibri" panose="020F0502020204030204" pitchFamily="34" charset="0"/>
                <a:ea typeface="DengXian" panose="02010600030101010101" pitchFamily="2" charset="-122"/>
                <a:cs typeface="Calibri" panose="020F0502020204030204" pitchFamily="34" charset="0"/>
              </a:rPr>
              <a:t>Werken aan transitie moet als resultaat hebben </a:t>
            </a:r>
            <a:r>
              <a:rPr lang="nl-NL" sz="2800" kern="100" err="1">
                <a:effectLst/>
                <a:latin typeface="Calibri" panose="020F0502020204030204" pitchFamily="34" charset="0"/>
                <a:ea typeface="DengXian" panose="02010600030101010101" pitchFamily="2" charset="-122"/>
                <a:cs typeface="Calibri" panose="020F0502020204030204" pitchFamily="34" charset="0"/>
              </a:rPr>
              <a:t>waardecreatie</a:t>
            </a:r>
            <a:r>
              <a:rPr lang="nl-NL" sz="2800" kern="100">
                <a:effectLst/>
                <a:latin typeface="Calibri" panose="020F0502020204030204" pitchFamily="34" charset="0"/>
                <a:ea typeface="DengXian" panose="02010600030101010101" pitchFamily="2" charset="-122"/>
                <a:cs typeface="Calibri" panose="020F0502020204030204" pitchFamily="34" charset="0"/>
              </a:rPr>
              <a:t> voor de partijen betrokken bij het transitieprogramma; we noemen dat </a:t>
            </a:r>
            <a:r>
              <a:rPr lang="nl-NL" sz="2800" i="1" kern="100">
                <a:solidFill>
                  <a:srgbClr val="FF0000"/>
                </a:solidFill>
                <a:effectLst/>
                <a:latin typeface="Calibri" panose="020F0502020204030204" pitchFamily="34" charset="0"/>
                <a:ea typeface="DengXian" panose="02010600030101010101" pitchFamily="2" charset="-122"/>
                <a:cs typeface="Calibri" panose="020F0502020204030204" pitchFamily="34" charset="0"/>
              </a:rPr>
              <a:t>collectieve </a:t>
            </a:r>
            <a:r>
              <a:rPr lang="nl-NL" sz="2800" i="1" kern="100" err="1">
                <a:solidFill>
                  <a:srgbClr val="FF0000"/>
                </a:solidFill>
                <a:effectLst/>
                <a:latin typeface="Calibri" panose="020F0502020204030204" pitchFamily="34" charset="0"/>
                <a:ea typeface="DengXian" panose="02010600030101010101" pitchFamily="2" charset="-122"/>
                <a:cs typeface="Calibri" panose="020F0502020204030204" pitchFamily="34" charset="0"/>
              </a:rPr>
              <a:t>waardecreatie</a:t>
            </a:r>
            <a:r>
              <a:rPr lang="nl-NL" sz="2800" kern="100">
                <a:effectLst/>
                <a:latin typeface="Calibri" panose="020F0502020204030204" pitchFamily="34" charset="0"/>
                <a:ea typeface="DengXian" panose="02010600030101010101" pitchFamily="2" charset="-122"/>
                <a:cs typeface="Calibri" panose="020F0502020204030204" pitchFamily="34" charset="0"/>
              </a:rPr>
              <a:t>.</a:t>
            </a:r>
          </a:p>
          <a:p>
            <a:pPr marL="342900" indent="-342900">
              <a:tabLst>
                <a:tab pos="457200" algn="l"/>
              </a:tabLst>
            </a:pPr>
            <a:r>
              <a:rPr lang="nl-NL" sz="2800" kern="100">
                <a:latin typeface="Calibri" panose="020F0502020204030204" pitchFamily="34" charset="0"/>
                <a:ea typeface="DengXian" panose="02010600030101010101" pitchFamily="2" charset="-122"/>
                <a:cs typeface="Calibri" panose="020F0502020204030204" pitchFamily="34" charset="0"/>
              </a:rPr>
              <a:t>Waardecreatie kent tegelijkertijd verschillende vormen, zoals maatschappelijk, materieel, financieel, sociaal of ecologisch.</a:t>
            </a:r>
            <a:endParaRPr lang="nl-NL" sz="2800" kern="100">
              <a:effectLst/>
              <a:latin typeface="Calibri" panose="020F0502020204030204" pitchFamily="34" charset="0"/>
              <a:ea typeface="DengXian" panose="02010600030101010101" pitchFamily="2" charset="-122"/>
              <a:cs typeface="Calibri" panose="020F0502020204030204" pitchFamily="34" charset="0"/>
            </a:endParaRPr>
          </a:p>
          <a:p>
            <a:pPr marL="342900" indent="-342900">
              <a:tabLst>
                <a:tab pos="457200" algn="l"/>
              </a:tabLst>
            </a:pPr>
            <a:r>
              <a:rPr lang="nl-NL" sz="2800" kern="100">
                <a:effectLst/>
                <a:latin typeface="Calibri" panose="020F0502020204030204" pitchFamily="34" charset="0"/>
                <a:ea typeface="DengXian" panose="02010600030101010101" pitchFamily="2" charset="-122"/>
                <a:cs typeface="Times New Roman" panose="02020603050405020304" pitchFamily="18" charset="0"/>
              </a:rPr>
              <a:t>Collectieve </a:t>
            </a:r>
            <a:r>
              <a:rPr lang="nl-NL" sz="2800" kern="100" err="1">
                <a:effectLst/>
                <a:latin typeface="Calibri" panose="020F0502020204030204" pitchFamily="34" charset="0"/>
                <a:ea typeface="DengXian" panose="02010600030101010101" pitchFamily="2" charset="-122"/>
                <a:cs typeface="Times New Roman" panose="02020603050405020304" pitchFamily="18" charset="0"/>
              </a:rPr>
              <a:t>waardecreatie</a:t>
            </a:r>
            <a:r>
              <a:rPr lang="nl-NL" sz="2800" kern="100">
                <a:effectLst/>
                <a:latin typeface="Calibri" panose="020F0502020204030204" pitchFamily="34" charset="0"/>
                <a:ea typeface="DengXian" panose="02010600030101010101" pitchFamily="2" charset="-122"/>
                <a:cs typeface="Times New Roman" panose="02020603050405020304" pitchFamily="18" charset="0"/>
              </a:rPr>
              <a:t> vraagt om het ontwikkelen van nieuwe- en vooral </a:t>
            </a:r>
            <a:r>
              <a:rPr lang="nl-NL" sz="2800" i="1" kern="100">
                <a:solidFill>
                  <a:srgbClr val="FF0000"/>
                </a:solidFill>
                <a:effectLst/>
                <a:latin typeface="Calibri" panose="020F0502020204030204" pitchFamily="34" charset="0"/>
                <a:ea typeface="DengXian" panose="02010600030101010101" pitchFamily="2" charset="-122"/>
                <a:cs typeface="Times New Roman" panose="02020603050405020304" pitchFamily="18" charset="0"/>
              </a:rPr>
              <a:t>collectieve businessmodellen</a:t>
            </a:r>
            <a:r>
              <a:rPr lang="nl-NL" sz="2800" kern="100">
                <a:effectLst/>
                <a:latin typeface="Calibri" panose="020F0502020204030204" pitchFamily="34" charset="0"/>
                <a:ea typeface="DengXian" panose="02010600030101010101" pitchFamily="2" charset="-122"/>
                <a:cs typeface="Times New Roman" panose="02020603050405020304" pitchFamily="18" charset="0"/>
              </a:rPr>
              <a:t> tussen de betrokken partijen</a:t>
            </a:r>
            <a:r>
              <a:rPr lang="nl-NL" kern="100">
                <a:effectLst/>
                <a:latin typeface="Calibri" panose="020F0502020204030204" pitchFamily="34" charset="0"/>
                <a:ea typeface="DengXian" panose="02010600030101010101" pitchFamily="2" charset="-122"/>
                <a:cs typeface="Times New Roman" panose="02020603050405020304" pitchFamily="18" charset="0"/>
              </a:rPr>
              <a:t>.</a:t>
            </a:r>
            <a:endParaRPr lang="nl-NL" sz="2800" kern="100">
              <a:effectLst/>
              <a:latin typeface="Calibri" panose="020F0502020204030204" pitchFamily="34" charset="0"/>
              <a:ea typeface="DengXian" panose="02010600030101010101" pitchFamily="2" charset="-122"/>
              <a:cs typeface="Times New Roman" panose="02020603050405020304" pitchFamily="18" charset="0"/>
            </a:endParaRPr>
          </a:p>
          <a:p>
            <a:pPr marL="0" indent="0">
              <a:buNone/>
            </a:pPr>
            <a:endParaRPr lang="nl-NL"/>
          </a:p>
          <a:p>
            <a:pPr marL="0" indent="0">
              <a:buNone/>
            </a:pPr>
            <a:r>
              <a:rPr lang="nl-NL" i="1"/>
              <a:t>Het </a:t>
            </a:r>
            <a:r>
              <a:rPr lang="nl-NL" i="1" err="1"/>
              <a:t>WEconomy</a:t>
            </a:r>
            <a:r>
              <a:rPr lang="nl-NL" i="1"/>
              <a:t> Transitiemodel en daarop gebaseerde -canvas reikt een organisatorische systematiek aan om te komen tot collectieve </a:t>
            </a:r>
            <a:r>
              <a:rPr lang="nl-NL" i="1" err="1"/>
              <a:t>waardecreatie</a:t>
            </a:r>
            <a:r>
              <a:rPr lang="nl-NL" i="1"/>
              <a:t> – de basis voor een succesvol transitieprogramma.</a:t>
            </a:r>
          </a:p>
        </p:txBody>
      </p:sp>
    </p:spTree>
    <p:extLst>
      <p:ext uri="{BB962C8B-B14F-4D97-AF65-F5344CB8AC3E}">
        <p14:creationId xmlns:p14="http://schemas.microsoft.com/office/powerpoint/2010/main" val="29409465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Afbeelding 8">
            <a:extLst>
              <a:ext uri="{FF2B5EF4-FFF2-40B4-BE49-F238E27FC236}">
                <a16:creationId xmlns:a16="http://schemas.microsoft.com/office/drawing/2014/main" id="{6F9E9309-E676-7368-9183-4B22C9BA20CE}"/>
              </a:ext>
            </a:extLst>
          </p:cNvPr>
          <p:cNvPicPr>
            <a:picLocks noChangeAspect="1"/>
          </p:cNvPicPr>
          <p:nvPr/>
        </p:nvPicPr>
        <p:blipFill>
          <a:blip r:embed="rId2"/>
          <a:stretch>
            <a:fillRect/>
          </a:stretch>
        </p:blipFill>
        <p:spPr>
          <a:xfrm>
            <a:off x="3826778" y="1441205"/>
            <a:ext cx="5044877" cy="4854361"/>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Mantra</a:t>
            </a:r>
          </a:p>
        </p:txBody>
      </p:sp>
      <p:pic>
        <p:nvPicPr>
          <p:cNvPr id="4" name="Afbeelding 3">
            <a:extLst>
              <a:ext uri="{FF2B5EF4-FFF2-40B4-BE49-F238E27FC236}">
                <a16:creationId xmlns:a16="http://schemas.microsoft.com/office/drawing/2014/main" id="{587E99BA-86EF-E94D-A2F1-703F18650898}"/>
              </a:ext>
            </a:extLst>
          </p:cNvPr>
          <p:cNvPicPr>
            <a:picLocks noChangeAspect="1"/>
          </p:cNvPicPr>
          <p:nvPr/>
        </p:nvPicPr>
        <p:blipFill>
          <a:blip r:embed="rId3"/>
          <a:stretch>
            <a:fillRect/>
          </a:stretch>
        </p:blipFill>
        <p:spPr>
          <a:xfrm>
            <a:off x="5052117" y="2721961"/>
            <a:ext cx="2557977" cy="2419643"/>
          </a:xfrm>
          <a:prstGeom prst="rect">
            <a:avLst/>
          </a:prstGeom>
        </p:spPr>
      </p:pic>
      <p:pic>
        <p:nvPicPr>
          <p:cNvPr id="5" name="Afbeelding 4">
            <a:extLst>
              <a:ext uri="{FF2B5EF4-FFF2-40B4-BE49-F238E27FC236}">
                <a16:creationId xmlns:a16="http://schemas.microsoft.com/office/drawing/2014/main" id="{4719C13E-38D5-6745-624F-16B9DC51E60D}"/>
              </a:ext>
            </a:extLst>
          </p:cNvPr>
          <p:cNvPicPr>
            <a:picLocks noChangeAspect="1"/>
          </p:cNvPicPr>
          <p:nvPr/>
        </p:nvPicPr>
        <p:blipFill>
          <a:blip r:embed="rId3"/>
          <a:stretch>
            <a:fillRect/>
          </a:stretch>
        </p:blipFill>
        <p:spPr>
          <a:xfrm>
            <a:off x="4813933" y="4170939"/>
            <a:ext cx="3080824" cy="518348"/>
          </a:xfrm>
          <a:prstGeom prst="rect">
            <a:avLst/>
          </a:prstGeom>
        </p:spPr>
      </p:pic>
      <p:pic>
        <p:nvPicPr>
          <p:cNvPr id="7" name="Afbeelding 6">
            <a:extLst>
              <a:ext uri="{FF2B5EF4-FFF2-40B4-BE49-F238E27FC236}">
                <a16:creationId xmlns:a16="http://schemas.microsoft.com/office/drawing/2014/main" id="{E202BD27-1691-FCB1-4E75-5000DC0360C2}"/>
              </a:ext>
            </a:extLst>
          </p:cNvPr>
          <p:cNvPicPr>
            <a:picLocks noChangeAspect="1"/>
          </p:cNvPicPr>
          <p:nvPr/>
        </p:nvPicPr>
        <p:blipFill>
          <a:blip r:embed="rId3"/>
          <a:stretch>
            <a:fillRect/>
          </a:stretch>
        </p:blipFill>
        <p:spPr>
          <a:xfrm>
            <a:off x="5502322" y="4856776"/>
            <a:ext cx="1547445" cy="597029"/>
          </a:xfrm>
          <a:prstGeom prst="rect">
            <a:avLst/>
          </a:prstGeom>
        </p:spPr>
      </p:pic>
      <p:sp>
        <p:nvSpPr>
          <p:cNvPr id="10" name="Tekstvak 9">
            <a:extLst>
              <a:ext uri="{FF2B5EF4-FFF2-40B4-BE49-F238E27FC236}">
                <a16:creationId xmlns:a16="http://schemas.microsoft.com/office/drawing/2014/main" id="{B8D223F5-B08B-07AC-8C40-6CDE58A035E3}"/>
              </a:ext>
            </a:extLst>
          </p:cNvPr>
          <p:cNvSpPr txBox="1"/>
          <p:nvPr/>
        </p:nvSpPr>
        <p:spPr>
          <a:xfrm>
            <a:off x="5046782" y="3101000"/>
            <a:ext cx="2717411" cy="1569660"/>
          </a:xfrm>
          <a:prstGeom prst="rect">
            <a:avLst/>
          </a:prstGeom>
          <a:noFill/>
        </p:spPr>
        <p:txBody>
          <a:bodyPr wrap="none" rtlCol="0">
            <a:spAutoFit/>
          </a:bodyPr>
          <a:lstStyle/>
          <a:p>
            <a:pPr algn="ctr"/>
            <a:r>
              <a:rPr lang="nl-NL" sz="2400" dirty="0"/>
              <a:t>We willen graag </a:t>
            </a:r>
          </a:p>
          <a:p>
            <a:pPr algn="ctr"/>
            <a:r>
              <a:rPr lang="nl-NL" sz="2400" dirty="0"/>
              <a:t>simpele oplossingen</a:t>
            </a:r>
          </a:p>
          <a:p>
            <a:pPr algn="ctr"/>
            <a:r>
              <a:rPr lang="nl-NL" sz="2400" dirty="0"/>
              <a:t>voor complexe </a:t>
            </a:r>
          </a:p>
          <a:p>
            <a:pPr algn="ctr"/>
            <a:r>
              <a:rPr lang="nl-NL" sz="2400" dirty="0"/>
              <a:t>problemen ...</a:t>
            </a:r>
          </a:p>
        </p:txBody>
      </p:sp>
    </p:spTree>
    <p:extLst>
      <p:ext uri="{BB962C8B-B14F-4D97-AF65-F5344CB8AC3E}">
        <p14:creationId xmlns:p14="http://schemas.microsoft.com/office/powerpoint/2010/main" val="37782537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Afbeelding 8">
            <a:extLst>
              <a:ext uri="{FF2B5EF4-FFF2-40B4-BE49-F238E27FC236}">
                <a16:creationId xmlns:a16="http://schemas.microsoft.com/office/drawing/2014/main" id="{6F9E9309-E676-7368-9183-4B22C9BA20CE}"/>
              </a:ext>
            </a:extLst>
          </p:cNvPr>
          <p:cNvPicPr>
            <a:picLocks noChangeAspect="1"/>
          </p:cNvPicPr>
          <p:nvPr/>
        </p:nvPicPr>
        <p:blipFill>
          <a:blip r:embed="rId2"/>
          <a:stretch>
            <a:fillRect/>
          </a:stretch>
        </p:blipFill>
        <p:spPr>
          <a:xfrm>
            <a:off x="3826778" y="1441205"/>
            <a:ext cx="5044877" cy="4854361"/>
          </a:xfrm>
          <a:prstGeom prst="rect">
            <a:avLst/>
          </a:prstGeom>
        </p:spPr>
      </p:pic>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dirty="0">
                <a:solidFill>
                  <a:schemeClr val="bg1"/>
                </a:solidFill>
              </a:rPr>
              <a:t>Mantra</a:t>
            </a:r>
          </a:p>
        </p:txBody>
      </p:sp>
      <p:pic>
        <p:nvPicPr>
          <p:cNvPr id="4" name="Afbeelding 3">
            <a:extLst>
              <a:ext uri="{FF2B5EF4-FFF2-40B4-BE49-F238E27FC236}">
                <a16:creationId xmlns:a16="http://schemas.microsoft.com/office/drawing/2014/main" id="{587E99BA-86EF-E94D-A2F1-703F18650898}"/>
              </a:ext>
            </a:extLst>
          </p:cNvPr>
          <p:cNvPicPr>
            <a:picLocks noChangeAspect="1"/>
          </p:cNvPicPr>
          <p:nvPr/>
        </p:nvPicPr>
        <p:blipFill>
          <a:blip r:embed="rId3"/>
          <a:stretch>
            <a:fillRect/>
          </a:stretch>
        </p:blipFill>
        <p:spPr>
          <a:xfrm>
            <a:off x="5052117" y="2721961"/>
            <a:ext cx="2557977" cy="2419643"/>
          </a:xfrm>
          <a:prstGeom prst="rect">
            <a:avLst/>
          </a:prstGeom>
        </p:spPr>
      </p:pic>
      <p:pic>
        <p:nvPicPr>
          <p:cNvPr id="5" name="Afbeelding 4">
            <a:extLst>
              <a:ext uri="{FF2B5EF4-FFF2-40B4-BE49-F238E27FC236}">
                <a16:creationId xmlns:a16="http://schemas.microsoft.com/office/drawing/2014/main" id="{4719C13E-38D5-6745-624F-16B9DC51E60D}"/>
              </a:ext>
            </a:extLst>
          </p:cNvPr>
          <p:cNvPicPr>
            <a:picLocks noChangeAspect="1"/>
          </p:cNvPicPr>
          <p:nvPr/>
        </p:nvPicPr>
        <p:blipFill>
          <a:blip r:embed="rId3"/>
          <a:stretch>
            <a:fillRect/>
          </a:stretch>
        </p:blipFill>
        <p:spPr>
          <a:xfrm>
            <a:off x="4813933" y="4170939"/>
            <a:ext cx="3080824" cy="518348"/>
          </a:xfrm>
          <a:prstGeom prst="rect">
            <a:avLst/>
          </a:prstGeom>
        </p:spPr>
      </p:pic>
      <p:pic>
        <p:nvPicPr>
          <p:cNvPr id="7" name="Afbeelding 6">
            <a:extLst>
              <a:ext uri="{FF2B5EF4-FFF2-40B4-BE49-F238E27FC236}">
                <a16:creationId xmlns:a16="http://schemas.microsoft.com/office/drawing/2014/main" id="{E202BD27-1691-FCB1-4E75-5000DC0360C2}"/>
              </a:ext>
            </a:extLst>
          </p:cNvPr>
          <p:cNvPicPr>
            <a:picLocks noChangeAspect="1"/>
          </p:cNvPicPr>
          <p:nvPr/>
        </p:nvPicPr>
        <p:blipFill>
          <a:blip r:embed="rId3"/>
          <a:stretch>
            <a:fillRect/>
          </a:stretch>
        </p:blipFill>
        <p:spPr>
          <a:xfrm>
            <a:off x="5502322" y="4856776"/>
            <a:ext cx="1547445" cy="597029"/>
          </a:xfrm>
          <a:prstGeom prst="rect">
            <a:avLst/>
          </a:prstGeom>
        </p:spPr>
      </p:pic>
      <p:sp>
        <p:nvSpPr>
          <p:cNvPr id="8" name="Tekstvak 7">
            <a:extLst>
              <a:ext uri="{FF2B5EF4-FFF2-40B4-BE49-F238E27FC236}">
                <a16:creationId xmlns:a16="http://schemas.microsoft.com/office/drawing/2014/main" id="{493F3790-9EDF-CFEE-E19B-8B5FCE152794}"/>
              </a:ext>
            </a:extLst>
          </p:cNvPr>
          <p:cNvSpPr txBox="1"/>
          <p:nvPr/>
        </p:nvSpPr>
        <p:spPr>
          <a:xfrm>
            <a:off x="5162843" y="3080825"/>
            <a:ext cx="184731" cy="369332"/>
          </a:xfrm>
          <a:prstGeom prst="rect">
            <a:avLst/>
          </a:prstGeom>
          <a:noFill/>
        </p:spPr>
        <p:txBody>
          <a:bodyPr wrap="none" rtlCol="0">
            <a:spAutoFit/>
          </a:bodyPr>
          <a:lstStyle/>
          <a:p>
            <a:endParaRPr lang="nl-NL" dirty="0"/>
          </a:p>
        </p:txBody>
      </p:sp>
      <p:sp>
        <p:nvSpPr>
          <p:cNvPr id="10" name="Tekstvak 9">
            <a:extLst>
              <a:ext uri="{FF2B5EF4-FFF2-40B4-BE49-F238E27FC236}">
                <a16:creationId xmlns:a16="http://schemas.microsoft.com/office/drawing/2014/main" id="{B8D223F5-B08B-07AC-8C40-6CDE58A035E3}"/>
              </a:ext>
            </a:extLst>
          </p:cNvPr>
          <p:cNvSpPr txBox="1"/>
          <p:nvPr/>
        </p:nvSpPr>
        <p:spPr>
          <a:xfrm>
            <a:off x="5484619" y="3072864"/>
            <a:ext cx="1757340" cy="1569660"/>
          </a:xfrm>
          <a:prstGeom prst="rect">
            <a:avLst/>
          </a:prstGeom>
          <a:noFill/>
        </p:spPr>
        <p:txBody>
          <a:bodyPr wrap="none" rtlCol="0">
            <a:spAutoFit/>
          </a:bodyPr>
          <a:lstStyle/>
          <a:p>
            <a:pPr algn="ctr"/>
            <a:r>
              <a:rPr lang="nl-NL" sz="2400" dirty="0"/>
              <a:t>... Sorry, </a:t>
            </a:r>
          </a:p>
          <a:p>
            <a:pPr algn="ctr"/>
            <a:r>
              <a:rPr lang="nl-NL" sz="2400" dirty="0"/>
              <a:t>die zijn er</a:t>
            </a:r>
          </a:p>
          <a:p>
            <a:pPr algn="ctr"/>
            <a:r>
              <a:rPr lang="nl-NL" sz="2400" dirty="0"/>
              <a:t>niet in </a:t>
            </a:r>
          </a:p>
          <a:p>
            <a:pPr algn="ctr"/>
            <a:r>
              <a:rPr lang="nl-NL" sz="2400" dirty="0">
                <a:solidFill>
                  <a:srgbClr val="FF0000"/>
                </a:solidFill>
              </a:rPr>
              <a:t>transitieland</a:t>
            </a:r>
          </a:p>
        </p:txBody>
      </p:sp>
    </p:spTree>
    <p:extLst>
      <p:ext uri="{BB962C8B-B14F-4D97-AF65-F5344CB8AC3E}">
        <p14:creationId xmlns:p14="http://schemas.microsoft.com/office/powerpoint/2010/main" val="695708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Eigen aanpak transitieprogramma</a:t>
            </a:r>
          </a:p>
        </p:txBody>
      </p:sp>
      <p:sp>
        <p:nvSpPr>
          <p:cNvPr id="8" name="Tekstvak 7">
            <a:extLst>
              <a:ext uri="{FF2B5EF4-FFF2-40B4-BE49-F238E27FC236}">
                <a16:creationId xmlns:a16="http://schemas.microsoft.com/office/drawing/2014/main" id="{86A4196D-6ACA-A082-4FAB-A08BF760C84C}"/>
              </a:ext>
            </a:extLst>
          </p:cNvPr>
          <p:cNvSpPr txBox="1"/>
          <p:nvPr/>
        </p:nvSpPr>
        <p:spPr>
          <a:xfrm>
            <a:off x="2346687" y="6024221"/>
            <a:ext cx="2730820" cy="578882"/>
          </a:xfrm>
          <a:prstGeom prst="roundRect">
            <a:avLst/>
          </a:prstGeom>
          <a:noFill/>
          <a:ln w="19050">
            <a:solidFill>
              <a:srgbClr val="00B050"/>
            </a:solidFill>
          </a:ln>
        </p:spPr>
        <p:txBody>
          <a:bodyPr wrap="none" rtlCol="0">
            <a:spAutoFit/>
          </a:bodyPr>
          <a:lstStyle/>
          <a:p>
            <a:pPr algn="ctr"/>
            <a:r>
              <a:rPr lang="nl-NL" sz="1400"/>
              <a:t>Bron: </a:t>
            </a:r>
            <a:r>
              <a:rPr lang="nl-NL" sz="1400" err="1"/>
              <a:t>WEconomy</a:t>
            </a:r>
            <a:r>
              <a:rPr lang="nl-NL" sz="1400"/>
              <a:t> Transitiecanvas, </a:t>
            </a:r>
          </a:p>
          <a:p>
            <a:pPr algn="ctr"/>
            <a:r>
              <a:rPr lang="nl-NL" sz="1400"/>
              <a:t>Fig. 22, blz.35</a:t>
            </a:r>
          </a:p>
        </p:txBody>
      </p:sp>
      <p:pic>
        <p:nvPicPr>
          <p:cNvPr id="5" name="Afbeelding 4">
            <a:extLst>
              <a:ext uri="{FF2B5EF4-FFF2-40B4-BE49-F238E27FC236}">
                <a16:creationId xmlns:a16="http://schemas.microsoft.com/office/drawing/2014/main" id="{0AD3BD56-11B8-DB11-E335-4AFCD1D82D8A}"/>
              </a:ext>
            </a:extLst>
          </p:cNvPr>
          <p:cNvPicPr>
            <a:picLocks noChangeAspect="1"/>
          </p:cNvPicPr>
          <p:nvPr/>
        </p:nvPicPr>
        <p:blipFill>
          <a:blip r:embed="rId2"/>
          <a:stretch>
            <a:fillRect/>
          </a:stretch>
        </p:blipFill>
        <p:spPr>
          <a:xfrm>
            <a:off x="1328195" y="1477960"/>
            <a:ext cx="4767805" cy="4320000"/>
          </a:xfrm>
          <a:prstGeom prst="rect">
            <a:avLst/>
          </a:prstGeom>
        </p:spPr>
      </p:pic>
      <p:sp>
        <p:nvSpPr>
          <p:cNvPr id="3" name="Tijdelijke aanduiding voor inhoud 2">
            <a:extLst>
              <a:ext uri="{FF2B5EF4-FFF2-40B4-BE49-F238E27FC236}">
                <a16:creationId xmlns:a16="http://schemas.microsoft.com/office/drawing/2014/main" id="{9503B013-E9DD-8D40-9970-476D969AD788}"/>
              </a:ext>
            </a:extLst>
          </p:cNvPr>
          <p:cNvSpPr>
            <a:spLocks noGrp="1"/>
          </p:cNvSpPr>
          <p:nvPr>
            <p:ph idx="1"/>
          </p:nvPr>
        </p:nvSpPr>
        <p:spPr>
          <a:xfrm>
            <a:off x="6248398" y="1793182"/>
            <a:ext cx="5105401" cy="4809921"/>
          </a:xfrm>
          <a:prstGeom prst="roundRect">
            <a:avLst/>
          </a:prstGeom>
          <a:ln w="28575">
            <a:solidFill>
              <a:srgbClr val="00B050"/>
            </a:solidFill>
          </a:ln>
        </p:spPr>
        <p:txBody>
          <a:bodyPr>
            <a:normAutofit/>
          </a:bodyPr>
          <a:lstStyle/>
          <a:p>
            <a:pPr marL="0" indent="0">
              <a:buNone/>
            </a:pPr>
            <a:r>
              <a:rPr lang="nl-NL" sz="2400"/>
              <a:t>Elk transitieprogramma kent zijn eigen focus, ambitie en aanpak. </a:t>
            </a:r>
          </a:p>
          <a:p>
            <a:r>
              <a:rPr lang="nl-NL" sz="2400"/>
              <a:t>Het </a:t>
            </a:r>
            <a:r>
              <a:rPr lang="nl-NL" sz="2400" i="1">
                <a:solidFill>
                  <a:srgbClr val="FF0000"/>
                </a:solidFill>
              </a:rPr>
              <a:t>doel</a:t>
            </a:r>
            <a:r>
              <a:rPr lang="nl-NL" sz="2400"/>
              <a:t> van t</a:t>
            </a:r>
            <a:r>
              <a:rPr lang="nl-NL" sz="2400">
                <a:effectLst/>
              </a:rPr>
              <a:t>ransitie-programm</a:t>
            </a:r>
            <a:r>
              <a:rPr lang="nl-NL" sz="2400"/>
              <a:t>a’s kan verschillen (mobiliteit, voedsel of ...).</a:t>
            </a:r>
            <a:endParaRPr lang="nl-NL" sz="2400">
              <a:effectLst/>
            </a:endParaRPr>
          </a:p>
          <a:p>
            <a:r>
              <a:rPr lang="nl-NL" sz="2400">
                <a:effectLst/>
              </a:rPr>
              <a:t>De </a:t>
            </a:r>
            <a:r>
              <a:rPr lang="nl-NL" sz="2400" i="1">
                <a:solidFill>
                  <a:srgbClr val="FF0000"/>
                </a:solidFill>
                <a:effectLst/>
              </a:rPr>
              <a:t>context</a:t>
            </a:r>
            <a:r>
              <a:rPr lang="nl-NL" sz="2400">
                <a:effectLst/>
              </a:rPr>
              <a:t> kan verschillen (er gebeurt al van alles of ...).</a:t>
            </a:r>
          </a:p>
          <a:p>
            <a:r>
              <a:rPr lang="nl-NL" sz="2400"/>
              <a:t>De </a:t>
            </a:r>
            <a:r>
              <a:rPr lang="nl-NL" sz="2400" i="1">
                <a:solidFill>
                  <a:srgbClr val="FF0000"/>
                </a:solidFill>
              </a:rPr>
              <a:t>ambitie</a:t>
            </a:r>
            <a:r>
              <a:rPr lang="nl-NL" sz="2400"/>
              <a:t> kan verschillen (alles op de schop nemen of ...).</a:t>
            </a:r>
            <a:endParaRPr lang="nl-NL" sz="2400">
              <a:effectLst/>
            </a:endParaRPr>
          </a:p>
          <a:p>
            <a:pPr marL="0" indent="0">
              <a:buNone/>
            </a:pPr>
            <a:r>
              <a:rPr lang="nl-NL" sz="2400"/>
              <a:t>Er leiden immers meerdere transitiewegen naar ‘Rome’.</a:t>
            </a:r>
          </a:p>
        </p:txBody>
      </p:sp>
    </p:spTree>
    <p:extLst>
      <p:ext uri="{BB962C8B-B14F-4D97-AF65-F5344CB8AC3E}">
        <p14:creationId xmlns:p14="http://schemas.microsoft.com/office/powerpoint/2010/main" val="28935467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467045-F0E4-1A61-ABC9-35A9D01904E0}"/>
              </a:ext>
            </a:extLst>
          </p:cNvPr>
          <p:cNvSpPr>
            <a:spLocks noGrp="1"/>
          </p:cNvSpPr>
          <p:nvPr>
            <p:ph type="title"/>
          </p:nvPr>
        </p:nvSpPr>
        <p:spPr>
          <a:xfrm>
            <a:off x="828000" y="360000"/>
            <a:ext cx="10800000" cy="1080000"/>
          </a:xfrm>
          <a:prstGeom prst="roundRect">
            <a:avLst/>
          </a:prstGeom>
          <a:solidFill>
            <a:srgbClr val="00B050"/>
          </a:solidFill>
        </p:spPr>
        <p:txBody>
          <a:bodyPr>
            <a:normAutofit/>
          </a:bodyPr>
          <a:lstStyle/>
          <a:p>
            <a:pPr algn="ctr"/>
            <a:r>
              <a:rPr lang="nl-NL" sz="3600">
                <a:solidFill>
                  <a:schemeClr val="bg1"/>
                </a:solidFill>
              </a:rPr>
              <a:t>Organisatieontwikkeling</a:t>
            </a:r>
          </a:p>
        </p:txBody>
      </p:sp>
      <p:pic>
        <p:nvPicPr>
          <p:cNvPr id="7" name="Afbeelding 6">
            <a:extLst>
              <a:ext uri="{FF2B5EF4-FFF2-40B4-BE49-F238E27FC236}">
                <a16:creationId xmlns:a16="http://schemas.microsoft.com/office/drawing/2014/main" id="{24C96D9A-C45D-19AE-BE3A-577B3B3085DB}"/>
              </a:ext>
            </a:extLst>
          </p:cNvPr>
          <p:cNvPicPr>
            <a:picLocks noChangeAspect="1"/>
          </p:cNvPicPr>
          <p:nvPr/>
        </p:nvPicPr>
        <p:blipFill rotWithShape="1">
          <a:blip r:embed="rId3"/>
          <a:srcRect l="3742" r="2067"/>
          <a:stretch/>
        </p:blipFill>
        <p:spPr>
          <a:xfrm>
            <a:off x="828000" y="4164311"/>
            <a:ext cx="10800000" cy="2382560"/>
          </a:xfrm>
          <a:prstGeom prst="rect">
            <a:avLst/>
          </a:prstGeom>
        </p:spPr>
      </p:pic>
      <p:sp>
        <p:nvSpPr>
          <p:cNvPr id="8" name="Tekstvak 7">
            <a:extLst>
              <a:ext uri="{FF2B5EF4-FFF2-40B4-BE49-F238E27FC236}">
                <a16:creationId xmlns:a16="http://schemas.microsoft.com/office/drawing/2014/main" id="{86A4196D-6ACA-A082-4FAB-A08BF760C84C}"/>
              </a:ext>
            </a:extLst>
          </p:cNvPr>
          <p:cNvSpPr txBox="1"/>
          <p:nvPr/>
        </p:nvSpPr>
        <p:spPr>
          <a:xfrm>
            <a:off x="4069206" y="6152356"/>
            <a:ext cx="3738588" cy="340519"/>
          </a:xfrm>
          <a:prstGeom prst="roundRect">
            <a:avLst/>
          </a:prstGeom>
          <a:noFill/>
          <a:ln w="19050">
            <a:solidFill>
              <a:srgbClr val="00B050"/>
            </a:solidFill>
          </a:ln>
        </p:spPr>
        <p:txBody>
          <a:bodyPr wrap="none" rtlCol="0">
            <a:spAutoFit/>
          </a:bodyPr>
          <a:lstStyle/>
          <a:p>
            <a:r>
              <a:rPr lang="nl-NL" sz="1400"/>
              <a:t>Bron: </a:t>
            </a:r>
            <a:r>
              <a:rPr lang="nl-NL" sz="1400" err="1"/>
              <a:t>WEconomy</a:t>
            </a:r>
            <a:r>
              <a:rPr lang="nl-NL" sz="1400"/>
              <a:t> Transitiecanvas, Figuur 1, blz. 9</a:t>
            </a:r>
          </a:p>
        </p:txBody>
      </p:sp>
      <p:sp>
        <p:nvSpPr>
          <p:cNvPr id="3" name="Tijdelijke aanduiding voor inhoud 2">
            <a:extLst>
              <a:ext uri="{FF2B5EF4-FFF2-40B4-BE49-F238E27FC236}">
                <a16:creationId xmlns:a16="http://schemas.microsoft.com/office/drawing/2014/main" id="{87851984-8292-BB98-B806-A697967AA57C}"/>
              </a:ext>
            </a:extLst>
          </p:cNvPr>
          <p:cNvSpPr>
            <a:spLocks noGrp="1"/>
          </p:cNvSpPr>
          <p:nvPr>
            <p:ph idx="1"/>
          </p:nvPr>
        </p:nvSpPr>
        <p:spPr>
          <a:xfrm>
            <a:off x="898500" y="1700213"/>
            <a:ext cx="10729500" cy="2464098"/>
          </a:xfrm>
          <a:prstGeom prst="roundRect">
            <a:avLst/>
          </a:prstGeom>
          <a:ln w="28575">
            <a:solidFill>
              <a:srgbClr val="00B050"/>
            </a:solidFill>
          </a:ln>
        </p:spPr>
        <p:txBody>
          <a:bodyPr>
            <a:normAutofit lnSpcReduction="10000"/>
          </a:bodyPr>
          <a:lstStyle/>
          <a:p>
            <a:r>
              <a:rPr lang="nl-NL" sz="2400">
                <a:effectLst/>
              </a:rPr>
              <a:t>De grondgedachte van het </a:t>
            </a:r>
            <a:r>
              <a:rPr lang="nl-NL" sz="2400" err="1">
                <a:effectLst/>
              </a:rPr>
              <a:t>WEconomy</a:t>
            </a:r>
            <a:r>
              <a:rPr lang="nl-NL" sz="2400">
                <a:effectLst/>
              </a:rPr>
              <a:t> model is dat transitie vorm krijgt in veranderende vormen van organiseren. </a:t>
            </a:r>
          </a:p>
          <a:p>
            <a:r>
              <a:rPr lang="nl-NL" sz="2400"/>
              <a:t>Er is sprake van een </a:t>
            </a:r>
            <a:r>
              <a:rPr lang="nl-NL" sz="2400" i="1">
                <a:solidFill>
                  <a:srgbClr val="FF0000"/>
                </a:solidFill>
              </a:rPr>
              <a:t>ontwikkelproces</a:t>
            </a:r>
            <a:r>
              <a:rPr lang="nl-NL" sz="2400"/>
              <a:t> waarin gezocht wordt naar de best passende organisatievormen. </a:t>
            </a:r>
            <a:r>
              <a:rPr lang="nl-NL" sz="2400">
                <a:effectLst/>
              </a:rPr>
              <a:t>Dat is vertaald in </a:t>
            </a:r>
            <a:r>
              <a:rPr lang="nl-NL" sz="2400" i="1">
                <a:solidFill>
                  <a:srgbClr val="FF0000"/>
                </a:solidFill>
                <a:effectLst/>
              </a:rPr>
              <a:t>fasen</a:t>
            </a:r>
            <a:r>
              <a:rPr lang="nl-NL" sz="2400">
                <a:effectLst/>
              </a:rPr>
              <a:t>. </a:t>
            </a:r>
          </a:p>
          <a:p>
            <a:r>
              <a:rPr lang="nl-NL" sz="2400">
                <a:effectLst/>
              </a:rPr>
              <a:t>Anders organiseren moet leiden tot verschillende vormen van </a:t>
            </a:r>
            <a:r>
              <a:rPr lang="nl-NL" sz="2400" err="1">
                <a:solidFill>
                  <a:srgbClr val="FF0000"/>
                </a:solidFill>
                <a:effectLst/>
              </a:rPr>
              <a:t>waardecreatie</a:t>
            </a:r>
            <a:r>
              <a:rPr lang="nl-NL" sz="2400">
                <a:effectLst/>
              </a:rPr>
              <a:t> voor verschillende partijen. </a:t>
            </a:r>
          </a:p>
        </p:txBody>
      </p:sp>
    </p:spTree>
    <p:extLst>
      <p:ext uri="{BB962C8B-B14F-4D97-AF65-F5344CB8AC3E}">
        <p14:creationId xmlns:p14="http://schemas.microsoft.com/office/powerpoint/2010/main" val="827063282"/>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1693</TotalTime>
  <Words>1953</Words>
  <Application>Microsoft Macintosh PowerPoint</Application>
  <PresentationFormat>Breedbeeld</PresentationFormat>
  <Paragraphs>174</Paragraphs>
  <Slides>35</Slides>
  <Notes>6</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35</vt:i4>
      </vt:variant>
    </vt:vector>
  </HeadingPairs>
  <TitlesOfParts>
    <vt:vector size="40" baseType="lpstr">
      <vt:lpstr>Arial</vt:lpstr>
      <vt:lpstr>Calibri</vt:lpstr>
      <vt:lpstr>Calibri Light</vt:lpstr>
      <vt:lpstr>FedraSansPro-Demi</vt:lpstr>
      <vt:lpstr>Kantoorthema</vt:lpstr>
      <vt:lpstr>Het WEconomy Transitiemodel </vt:lpstr>
      <vt:lpstr>Welkom</vt:lpstr>
      <vt:lpstr>Samenvatting</vt:lpstr>
      <vt:lpstr>Het Weconomy Transitiemodel in een notendop</vt:lpstr>
      <vt:lpstr>Essentie transitie</vt:lpstr>
      <vt:lpstr>Mantra</vt:lpstr>
      <vt:lpstr>Mantra</vt:lpstr>
      <vt:lpstr>Eigen aanpak transitieprogramma</vt:lpstr>
      <vt:lpstr>Organisatieontwikkeling</vt:lpstr>
      <vt:lpstr>Vier grote opgaven</vt:lpstr>
      <vt:lpstr>Ontwerpprincipes transitieprogramma’s</vt:lpstr>
      <vt:lpstr>De essentie van een businessmodel</vt:lpstr>
      <vt:lpstr>Keuzediagram businessmodel</vt:lpstr>
      <vt:lpstr>Uitgangspunten collectieve businessmodellen</vt:lpstr>
      <vt:lpstr>Organiseren van collectieve waardecreatie</vt:lpstr>
      <vt:lpstr>Classificatie van collectieve businessmodellen</vt:lpstr>
      <vt:lpstr>Structuur WEconomy Transitiemodel</vt:lpstr>
      <vt:lpstr>Uitklapmenu</vt:lpstr>
      <vt:lpstr>Het WEconomy Transitiemodel</vt:lpstr>
      <vt:lpstr>Het WEconomy Transitiemodel</vt:lpstr>
      <vt:lpstr>Het WEconomy Transitiemodel</vt:lpstr>
      <vt:lpstr>PowerPoint-presentatie</vt:lpstr>
      <vt:lpstr>PowerPoint-presentatie</vt:lpstr>
      <vt:lpstr>Cafetariamodel</vt:lpstr>
      <vt:lpstr>Werkmaterialen</vt:lpstr>
      <vt:lpstr>Werkboek WEconomy Transitiemodel</vt:lpstr>
      <vt:lpstr>Video’s WEconomy Transitiemodel</vt:lpstr>
      <vt:lpstr>Dank video’s WEconomy Transitiemodel</vt:lpstr>
      <vt:lpstr>Werkbladen</vt:lpstr>
      <vt:lpstr>Theoretische onderbouwing</vt:lpstr>
      <vt:lpstr>Website BusinessModelLab</vt:lpstr>
      <vt:lpstr>Tot slot</vt:lpstr>
      <vt:lpstr>Hart onder de riem</vt:lpstr>
      <vt:lpstr>Contact en feedback</vt:lpstr>
      <vt:lpstr>Colofon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Microsoft Office User</dc:creator>
  <cp:lastModifiedBy>Microsoft Office User</cp:lastModifiedBy>
  <cp:revision>148</cp:revision>
  <cp:lastPrinted>2025-02-12T15:05:31Z</cp:lastPrinted>
  <dcterms:created xsi:type="dcterms:W3CDTF">2025-02-05T07:47:11Z</dcterms:created>
  <dcterms:modified xsi:type="dcterms:W3CDTF">2025-03-25T06:05:25Z</dcterms:modified>
</cp:coreProperties>
</file>