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2"/>
  </p:notesMasterIdLst>
  <p:sldIdLst>
    <p:sldId id="256" r:id="rId2"/>
    <p:sldId id="303" r:id="rId3"/>
    <p:sldId id="321" r:id="rId4"/>
    <p:sldId id="1619" r:id="rId5"/>
    <p:sldId id="346" r:id="rId6"/>
    <p:sldId id="257" r:id="rId7"/>
    <p:sldId id="308" r:id="rId8"/>
    <p:sldId id="300" r:id="rId9"/>
    <p:sldId id="1625" r:id="rId10"/>
    <p:sldId id="344" r:id="rId11"/>
    <p:sldId id="355" r:id="rId12"/>
    <p:sldId id="343" r:id="rId13"/>
    <p:sldId id="341" r:id="rId14"/>
    <p:sldId id="345" r:id="rId15"/>
    <p:sldId id="307" r:id="rId16"/>
    <p:sldId id="347" r:id="rId17"/>
    <p:sldId id="342" r:id="rId18"/>
    <p:sldId id="338" r:id="rId19"/>
    <p:sldId id="304" r:id="rId20"/>
    <p:sldId id="305" r:id="rId21"/>
    <p:sldId id="306" r:id="rId22"/>
    <p:sldId id="1626" r:id="rId23"/>
    <p:sldId id="320" r:id="rId24"/>
    <p:sldId id="264" r:id="rId25"/>
    <p:sldId id="319" r:id="rId26"/>
    <p:sldId id="267" r:id="rId27"/>
    <p:sldId id="276" r:id="rId28"/>
    <p:sldId id="337" r:id="rId29"/>
    <p:sldId id="316" r:id="rId30"/>
    <p:sldId id="261" r:id="rId31"/>
    <p:sldId id="270" r:id="rId32"/>
    <p:sldId id="271" r:id="rId33"/>
    <p:sldId id="302" r:id="rId34"/>
    <p:sldId id="301" r:id="rId35"/>
    <p:sldId id="322" r:id="rId36"/>
    <p:sldId id="323" r:id="rId37"/>
    <p:sldId id="358" r:id="rId38"/>
    <p:sldId id="325" r:id="rId39"/>
    <p:sldId id="361" r:id="rId40"/>
    <p:sldId id="293" r:id="rId41"/>
    <p:sldId id="294" r:id="rId42"/>
    <p:sldId id="1618" r:id="rId43"/>
    <p:sldId id="326" r:id="rId44"/>
    <p:sldId id="360" r:id="rId45"/>
    <p:sldId id="362" r:id="rId46"/>
    <p:sldId id="324" r:id="rId47"/>
    <p:sldId id="286" r:id="rId48"/>
    <p:sldId id="287" r:id="rId49"/>
    <p:sldId id="327" r:id="rId50"/>
    <p:sldId id="272" r:id="rId51"/>
    <p:sldId id="328" r:id="rId52"/>
    <p:sldId id="273" r:id="rId53"/>
    <p:sldId id="274" r:id="rId54"/>
    <p:sldId id="275" r:id="rId55"/>
    <p:sldId id="1616" r:id="rId56"/>
    <p:sldId id="1617" r:id="rId57"/>
    <p:sldId id="311" r:id="rId58"/>
    <p:sldId id="329" r:id="rId59"/>
    <p:sldId id="258" r:id="rId60"/>
    <p:sldId id="278" r:id="rId61"/>
    <p:sldId id="277" r:id="rId62"/>
    <p:sldId id="330" r:id="rId63"/>
    <p:sldId id="279" r:id="rId64"/>
    <p:sldId id="331" r:id="rId65"/>
    <p:sldId id="280" r:id="rId66"/>
    <p:sldId id="332" r:id="rId67"/>
    <p:sldId id="281" r:id="rId68"/>
    <p:sldId id="333" r:id="rId69"/>
    <p:sldId id="282" r:id="rId70"/>
    <p:sldId id="259" r:id="rId71"/>
    <p:sldId id="260" r:id="rId72"/>
    <p:sldId id="284" r:id="rId73"/>
    <p:sldId id="263" r:id="rId74"/>
    <p:sldId id="265" r:id="rId75"/>
    <p:sldId id="266" r:id="rId76"/>
    <p:sldId id="335" r:id="rId77"/>
    <p:sldId id="334" r:id="rId78"/>
    <p:sldId id="313" r:id="rId79"/>
    <p:sldId id="288" r:id="rId80"/>
    <p:sldId id="289" r:id="rId81"/>
    <p:sldId id="290" r:id="rId82"/>
    <p:sldId id="292" r:id="rId83"/>
    <p:sldId id="291" r:id="rId84"/>
    <p:sldId id="336" r:id="rId85"/>
    <p:sldId id="312" r:id="rId86"/>
    <p:sldId id="262" r:id="rId87"/>
    <p:sldId id="353" r:id="rId88"/>
    <p:sldId id="285" r:id="rId89"/>
    <p:sldId id="283" r:id="rId90"/>
    <p:sldId id="350" r:id="rId91"/>
    <p:sldId id="351" r:id="rId92"/>
    <p:sldId id="354" r:id="rId93"/>
    <p:sldId id="348" r:id="rId94"/>
    <p:sldId id="364" r:id="rId95"/>
    <p:sldId id="349" r:id="rId96"/>
    <p:sldId id="309" r:id="rId97"/>
    <p:sldId id="1623" r:id="rId98"/>
    <p:sldId id="1622" r:id="rId99"/>
    <p:sldId id="317" r:id="rId100"/>
    <p:sldId id="296" r:id="rId10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519CCB-F333-4A3E-D5A8-527F9083863C}" name="Joey Willemse" initials="JW" userId="S::j.j.w.willemse@saxion.nl::c92c8eab-67aa-4004-8aa5-17b530a96ac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94628"/>
  </p:normalViewPr>
  <p:slideViewPr>
    <p:cSldViewPr snapToGrid="0">
      <p:cViewPr varScale="1">
        <p:scale>
          <a:sx n="85" d="100"/>
          <a:sy n="85" d="100"/>
        </p:scale>
        <p:origin x="200" y="8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1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microsoft.com/office/2018/10/relationships/authors" Target="author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FEC5EF-DE82-7840-9B97-C6BC70195BB1}" type="datetimeFigureOut">
              <a:rPr lang="nl-NL" smtClean="0"/>
              <a:t>25-03-2025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9C1608-934F-514A-84D4-5E66B35BD809}" type="slidenum">
              <a:rPr lang="nl-NL" smtClean="0"/>
              <a:t>‹nr.›</a:t>
            </a:fld>
            <a:endParaRPr lang="nl-NL"/>
          </a:p>
        </p:txBody>
      </p:sp>
    </p:spTree>
    <p:extLst>
      <p:ext uri="{BB962C8B-B14F-4D97-AF65-F5344CB8AC3E}">
        <p14:creationId xmlns:p14="http://schemas.microsoft.com/office/powerpoint/2010/main" val="2750540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7</a:t>
            </a:fld>
            <a:endParaRPr lang="nl-NL"/>
          </a:p>
        </p:txBody>
      </p:sp>
    </p:spTree>
    <p:extLst>
      <p:ext uri="{BB962C8B-B14F-4D97-AF65-F5344CB8AC3E}">
        <p14:creationId xmlns:p14="http://schemas.microsoft.com/office/powerpoint/2010/main" val="155003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13</a:t>
            </a:fld>
            <a:endParaRPr lang="nl-NL"/>
          </a:p>
        </p:txBody>
      </p:sp>
    </p:spTree>
    <p:extLst>
      <p:ext uri="{BB962C8B-B14F-4D97-AF65-F5344CB8AC3E}">
        <p14:creationId xmlns:p14="http://schemas.microsoft.com/office/powerpoint/2010/main" val="3492483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18</a:t>
            </a:fld>
            <a:endParaRPr lang="nl-NL"/>
          </a:p>
        </p:txBody>
      </p:sp>
    </p:spTree>
    <p:extLst>
      <p:ext uri="{BB962C8B-B14F-4D97-AF65-F5344CB8AC3E}">
        <p14:creationId xmlns:p14="http://schemas.microsoft.com/office/powerpoint/2010/main" val="2717530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25</a:t>
            </a:fld>
            <a:endParaRPr lang="nl-NL"/>
          </a:p>
        </p:txBody>
      </p:sp>
    </p:spTree>
    <p:extLst>
      <p:ext uri="{BB962C8B-B14F-4D97-AF65-F5344CB8AC3E}">
        <p14:creationId xmlns:p14="http://schemas.microsoft.com/office/powerpoint/2010/main" val="263523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a:t>https://video.saxion.nl/id/1_1ht4cpau</a:t>
            </a:r>
          </a:p>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29</a:t>
            </a:fld>
            <a:endParaRPr lang="nl-NL"/>
          </a:p>
        </p:txBody>
      </p:sp>
    </p:spTree>
    <p:extLst>
      <p:ext uri="{BB962C8B-B14F-4D97-AF65-F5344CB8AC3E}">
        <p14:creationId xmlns:p14="http://schemas.microsoft.com/office/powerpoint/2010/main" val="4011862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59</a:t>
            </a:fld>
            <a:endParaRPr lang="nl-NL"/>
          </a:p>
        </p:txBody>
      </p:sp>
    </p:spTree>
    <p:extLst>
      <p:ext uri="{BB962C8B-B14F-4D97-AF65-F5344CB8AC3E}">
        <p14:creationId xmlns:p14="http://schemas.microsoft.com/office/powerpoint/2010/main" val="285263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97</a:t>
            </a:fld>
            <a:endParaRPr lang="nl-NL"/>
          </a:p>
        </p:txBody>
      </p:sp>
    </p:spTree>
    <p:extLst>
      <p:ext uri="{BB962C8B-B14F-4D97-AF65-F5344CB8AC3E}">
        <p14:creationId xmlns:p14="http://schemas.microsoft.com/office/powerpoint/2010/main" val="176842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3B96EF-220D-9060-07A8-F1B27C73B66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891011B-D7DB-7020-00CD-84B384AF5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A49B6DA-F04C-8780-99D7-B3C3EA698AB3}"/>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1B284EA6-D047-DC32-8109-A31AEA84AE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86AB3A7-DD3B-1717-01EE-63B055195EAD}"/>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065444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EC6EA-4E50-9077-B6EC-09D514EEF14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64930992-344A-D605-DDAC-5D885B9C084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DD46E36-BB8E-693F-9BC3-6C4678FC759B}"/>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EC136BD4-81AF-5FC0-94B1-D3DF9937C3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5186B6-BC14-20F3-95CC-58BBC015FCB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765756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AF89BA0-953C-1D82-7A43-C69C31C2969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ED1C82E1-DD5F-FDEA-D4FC-F77EAFF651C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911E003-6E4C-5EC3-EA00-22B0CD0112DD}"/>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5914A9D4-31ED-72E0-B15B-72C94183D2D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EED77EC-291B-F97C-7959-6F3C52A39734}"/>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94386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1162054" y="533403"/>
            <a:ext cx="10883900" cy="1090613"/>
          </a:xfrm>
        </p:spPr>
        <p:txBody>
          <a:bodyPr/>
          <a:lstStyle/>
          <a:p>
            <a:r>
              <a:rPr lang="nl-NL"/>
              <a:t>Titelstijl van model bewerken</a:t>
            </a:r>
          </a:p>
        </p:txBody>
      </p:sp>
      <p:sp>
        <p:nvSpPr>
          <p:cNvPr id="3" name="Tijdelijke aanduiding voor tabel 2"/>
          <p:cNvSpPr>
            <a:spLocks noGrp="1"/>
          </p:cNvSpPr>
          <p:nvPr>
            <p:ph type="tbl" idx="1"/>
          </p:nvPr>
        </p:nvSpPr>
        <p:spPr>
          <a:xfrm>
            <a:off x="1217089" y="1905000"/>
            <a:ext cx="10814049" cy="4191000"/>
          </a:xfrm>
        </p:spPr>
        <p:txBody>
          <a:bodyPr rtlCol="0">
            <a:normAutofit/>
          </a:bodyPr>
          <a:lstStyle/>
          <a:p>
            <a:pPr lvl="0"/>
            <a:endParaRPr lang="nl-NL" noProof="0"/>
          </a:p>
        </p:txBody>
      </p:sp>
      <p:sp>
        <p:nvSpPr>
          <p:cNvPr id="4" name="Tijdelijke aanduiding voor datum 3"/>
          <p:cNvSpPr>
            <a:spLocks noGrp="1"/>
          </p:cNvSpPr>
          <p:nvPr>
            <p:ph type="dt" sz="half" idx="10"/>
          </p:nvPr>
        </p:nvSpPr>
        <p:spPr>
          <a:xfrm>
            <a:off x="10217917" y="6314465"/>
            <a:ext cx="1727200" cy="265089"/>
          </a:xfrm>
          <a:prstGeom prst="rect">
            <a:avLst/>
          </a:prstGeom>
        </p:spPr>
        <p:txBody>
          <a:bodyPr/>
          <a:lstStyle>
            <a:lvl1pPr>
              <a:defRPr/>
            </a:lvl1pPr>
          </a:lstStyle>
          <a:p>
            <a:pPr>
              <a:defRPr/>
            </a:pPr>
            <a:fld id="{10B2B598-13DC-7242-93D6-77BD011360F9}" type="datetime1">
              <a:rPr lang="nl-NL" smtClean="0"/>
              <a:t>25-03-2025</a:t>
            </a:fld>
            <a:endParaRPr lang="nl-NL"/>
          </a:p>
        </p:txBody>
      </p:sp>
      <p:sp>
        <p:nvSpPr>
          <p:cNvPr id="5" name="Tijdelijke aanduiding voor voettekst 4"/>
          <p:cNvSpPr>
            <a:spLocks noGrp="1"/>
          </p:cNvSpPr>
          <p:nvPr>
            <p:ph type="ftr" sz="quarter" idx="11"/>
          </p:nvPr>
        </p:nvSpPr>
        <p:spPr>
          <a:xfrm>
            <a:off x="5256813" y="6305801"/>
            <a:ext cx="4957289" cy="259279"/>
          </a:xfrm>
          <a:prstGeom prst="rect">
            <a:avLst/>
          </a:prstGeom>
        </p:spPr>
        <p:txBody>
          <a:bodyPr/>
          <a:lstStyle>
            <a:lvl1pPr>
              <a:defRPr/>
            </a:lvl1pPr>
          </a:lstStyle>
          <a:p>
            <a:pPr>
              <a:defRPr/>
            </a:pPr>
            <a:r>
              <a:rPr lang="nl-NL" err="1"/>
              <a:t>J.Jonker</a:t>
            </a:r>
            <a:r>
              <a:rPr lang="nl-NL"/>
              <a:t> (Radboud Universiteit): OIM 22.09.16</a:t>
            </a:r>
            <a:endParaRPr lang="en-GB"/>
          </a:p>
        </p:txBody>
      </p:sp>
      <p:sp>
        <p:nvSpPr>
          <p:cNvPr id="6" name="Tijdelijke aanduiding voor dianummer 5"/>
          <p:cNvSpPr>
            <a:spLocks noGrp="1"/>
          </p:cNvSpPr>
          <p:nvPr>
            <p:ph type="sldNum" sz="quarter" idx="12"/>
          </p:nvPr>
        </p:nvSpPr>
        <p:spPr/>
        <p:txBody>
          <a:bodyPr/>
          <a:lstStyle>
            <a:lvl1pPr>
              <a:defRPr/>
            </a:lvl1pPr>
          </a:lstStyle>
          <a:p>
            <a:pPr>
              <a:defRPr/>
            </a:pPr>
            <a:fld id="{911461C2-9B3F-0542-96DA-EF5F2F97291C}" type="slidenum">
              <a:rPr lang="en-GB"/>
              <a:pPr>
                <a:defRPr/>
              </a:pPr>
              <a:t>‹nr.›</a:t>
            </a:fld>
            <a:endParaRPr lang="en-GB"/>
          </a:p>
        </p:txBody>
      </p:sp>
    </p:spTree>
    <p:extLst>
      <p:ext uri="{BB962C8B-B14F-4D97-AF65-F5344CB8AC3E}">
        <p14:creationId xmlns:p14="http://schemas.microsoft.com/office/powerpoint/2010/main" val="3263327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23A423-D6D1-43BB-646E-31531EB7592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B1B0AB3-3C40-177E-76BB-D5D5F0E074E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B693610-051E-9428-40BA-CA19BDCCA457}"/>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1BD157D9-390E-4F37-1351-C2C54C233E8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69D75D7-A0AF-FD35-071D-83F62DA3209C}"/>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323378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AF37AF-81C6-551C-286B-7AFA96206BB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FFFBE71-3773-2624-E305-A62C44942E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68FD55-803B-BB83-B779-EFD07EDCF464}"/>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085C218E-FA66-3AA9-DE36-24100F292D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F56C2E0-1BDD-FC94-BCFA-55AB6CC99CB8}"/>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713908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5D494E-CA66-0B07-78CC-1A8735067A8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5FF13CF-422D-A739-CFBA-8CCE8FF2FDB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10F0D11-0C11-4B1B-1246-20EE85F97AF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E89F505-51C8-3B88-C868-CCD2221DB2B0}"/>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6" name="Tijdelijke aanduiding voor voettekst 5">
            <a:extLst>
              <a:ext uri="{FF2B5EF4-FFF2-40B4-BE49-F238E27FC236}">
                <a16:creationId xmlns:a16="http://schemas.microsoft.com/office/drawing/2014/main" id="{F7B9D470-14CA-C27A-4F78-B29016288C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1DD9178-C344-FC93-F1AA-CBC0D4F1B23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705138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66618D-E4B0-6E20-8365-61066229A17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7AD0C09-4BDE-E848-FA87-9B49879706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605EF2E-4E49-7B10-65F8-87AB9027044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18EA512-53F3-AB94-6F69-0174F3B7C7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5E2577B-8D5A-CBD5-1A41-B962BA08BE1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9EF1F39-710A-099C-03F7-8F1C3070243B}"/>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8" name="Tijdelijke aanduiding voor voettekst 7">
            <a:extLst>
              <a:ext uri="{FF2B5EF4-FFF2-40B4-BE49-F238E27FC236}">
                <a16:creationId xmlns:a16="http://schemas.microsoft.com/office/drawing/2014/main" id="{9C5D8703-B5A8-61C4-B1D0-68F40D42D58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4930C64-7703-DC17-D4AC-8474D8321FAB}"/>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65285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6B4231-000E-F9A5-0177-819332B1773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A7B1DC0-59A1-8A1F-F441-04AFAFE5A960}"/>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4" name="Tijdelijke aanduiding voor voettekst 3">
            <a:extLst>
              <a:ext uri="{FF2B5EF4-FFF2-40B4-BE49-F238E27FC236}">
                <a16:creationId xmlns:a16="http://schemas.microsoft.com/office/drawing/2014/main" id="{12535CFD-5600-FBA3-FEEC-7DB68ACE5E0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B3D7AD6-E34A-4CC3-CD6C-60AEB0EDF45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47699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1817FE8-A852-6F25-0554-87D1A18A58E9}"/>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3" name="Tijdelijke aanduiding voor voettekst 2">
            <a:extLst>
              <a:ext uri="{FF2B5EF4-FFF2-40B4-BE49-F238E27FC236}">
                <a16:creationId xmlns:a16="http://schemas.microsoft.com/office/drawing/2014/main" id="{D0802A57-8700-4776-5F36-2AACD5D339F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4376EC7-2CE5-328A-673B-2922FAAA8028}"/>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753129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4A153D-83A6-CF2F-DD68-D80353DF80D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A2C9A3D-DF92-8A78-C5FD-A586FD94B4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35A606D-4550-03C5-02B0-6289F6D0BE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AD244E7-073E-3CCE-24AD-84BC03A8F289}"/>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6" name="Tijdelijke aanduiding voor voettekst 5">
            <a:extLst>
              <a:ext uri="{FF2B5EF4-FFF2-40B4-BE49-F238E27FC236}">
                <a16:creationId xmlns:a16="http://schemas.microsoft.com/office/drawing/2014/main" id="{7CF93365-0E03-C00A-979D-DCF2B5E7EA8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0673246-D84C-6E6A-A1C7-D87483A8DF22}"/>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04087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CC4D9-36ED-CC04-947C-98402F9EFC4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376027B-2097-88C1-03A1-D1C014BDA2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4734AA7-A1F5-EA9A-02EB-F47D4E7DB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6BBCA8D-523A-29DC-8C4E-010434F4D688}"/>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6" name="Tijdelijke aanduiding voor voettekst 5">
            <a:extLst>
              <a:ext uri="{FF2B5EF4-FFF2-40B4-BE49-F238E27FC236}">
                <a16:creationId xmlns:a16="http://schemas.microsoft.com/office/drawing/2014/main" id="{51482D11-1923-E7BE-CF84-622A77367E5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6EDA442-DC86-DEA1-1CB1-31B9D360A49E}"/>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346092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629FE51-EBBA-0596-3A44-5A562ECBFB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C9638A7-ADA9-A2D1-ECE5-682DA56EBB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F8A4BDB-3DAB-ED8D-9F77-62707C1BDB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D256BC37-F3F4-8CD6-C3E4-8F965C9AD3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DE995BE-A344-6F77-8DA9-C1604ECD47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19C2E-AC46-9445-AD8F-CB56893CC307}" type="slidenum">
              <a:rPr lang="nl-NL" smtClean="0"/>
              <a:t>‹nr.›</a:t>
            </a:fld>
            <a:endParaRPr lang="nl-NL"/>
          </a:p>
        </p:txBody>
      </p:sp>
    </p:spTree>
    <p:extLst>
      <p:ext uri="{BB962C8B-B14F-4D97-AF65-F5344CB8AC3E}">
        <p14:creationId xmlns:p14="http://schemas.microsoft.com/office/powerpoint/2010/main" val="3427928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video.saxion.nl/id/1_1ht4cpa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commoneye.nl/wp-content/uploads/Werkblad-8.-Quickscan-op-samenwerken.pdf" TargetMode="Externa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businessmodellab.nl/tools/werkboek-weconomy-transitiecanvas"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6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3.jp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businessmodellab.nl/transitiecanvas" TargetMode="External"/></Relationships>
</file>

<file path=ppt/slides/_rels/slide98.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mailto:m.vandepol@minez.nl" TargetMode="External"/><Relationship Id="rId7" Type="http://schemas.openxmlformats.org/officeDocument/2006/relationships/hyperlink" Target="mailto:janjonker@me.com" TargetMode="External"/><Relationship Id="rId2" Type="http://schemas.openxmlformats.org/officeDocument/2006/relationships/hyperlink" Target="mailto:iris@circonnect.org" TargetMode="External"/><Relationship Id="rId1" Type="http://schemas.openxmlformats.org/officeDocument/2006/relationships/slideLayout" Target="../slideLayouts/slideLayout2.xml"/><Relationship Id="rId6" Type="http://schemas.openxmlformats.org/officeDocument/2006/relationships/hyperlink" Target="mailto:m.a.a.kamm@saxion.nl" TargetMode="External"/><Relationship Id="rId5" Type="http://schemas.openxmlformats.org/officeDocument/2006/relationships/hyperlink" Target="mailto:j.j.w.willemse@saxion.nl" TargetMode="External"/><Relationship Id="rId4" Type="http://schemas.openxmlformats.org/officeDocument/2006/relationships/hyperlink" Target="mailto:diana.denheld@hetgroenebrein.n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43EBCD-6F1A-4516-1C9D-564BAFD17589}"/>
              </a:ext>
            </a:extLst>
          </p:cNvPr>
          <p:cNvSpPr>
            <a:spLocks noGrp="1"/>
          </p:cNvSpPr>
          <p:nvPr>
            <p:ph type="ctrTitle"/>
          </p:nvPr>
        </p:nvSpPr>
        <p:spPr>
          <a:xfrm>
            <a:off x="828000" y="1080000"/>
            <a:ext cx="10800000" cy="1080000"/>
          </a:xfrm>
          <a:prstGeom prst="roundRect">
            <a:avLst/>
          </a:prstGeom>
          <a:solidFill>
            <a:srgbClr val="00B050"/>
          </a:solidFill>
        </p:spPr>
        <p:txBody>
          <a:bodyPr>
            <a:normAutofit/>
          </a:bodyPr>
          <a:lstStyle/>
          <a:p>
            <a:r>
              <a:rPr lang="nl-NL" sz="4400" dirty="0" err="1">
                <a:solidFill>
                  <a:schemeClr val="bg1"/>
                </a:solidFill>
              </a:rPr>
              <a:t>WEconomy</a:t>
            </a:r>
            <a:r>
              <a:rPr lang="nl-NL" sz="4400" dirty="0">
                <a:solidFill>
                  <a:schemeClr val="bg1"/>
                </a:solidFill>
              </a:rPr>
              <a:t> Transitiecanvas</a:t>
            </a:r>
          </a:p>
        </p:txBody>
      </p:sp>
      <p:sp>
        <p:nvSpPr>
          <p:cNvPr id="3" name="Ondertitel 2">
            <a:extLst>
              <a:ext uri="{FF2B5EF4-FFF2-40B4-BE49-F238E27FC236}">
                <a16:creationId xmlns:a16="http://schemas.microsoft.com/office/drawing/2014/main" id="{7A9D7517-86F0-88C1-A82C-BA396411C089}"/>
              </a:ext>
            </a:extLst>
          </p:cNvPr>
          <p:cNvSpPr>
            <a:spLocks noGrp="1"/>
          </p:cNvSpPr>
          <p:nvPr>
            <p:ph type="subTitle" idx="1"/>
          </p:nvPr>
        </p:nvSpPr>
        <p:spPr>
          <a:xfrm>
            <a:off x="828000" y="2363871"/>
            <a:ext cx="10800000" cy="1080000"/>
          </a:xfrm>
          <a:prstGeom prst="roundRect">
            <a:avLst/>
          </a:prstGeom>
          <a:ln w="19050">
            <a:solidFill>
              <a:srgbClr val="00B050"/>
            </a:solidFill>
          </a:ln>
        </p:spPr>
        <p:txBody>
          <a:bodyPr>
            <a:normAutofit fontScale="92500" lnSpcReduction="10000"/>
          </a:bodyPr>
          <a:lstStyle/>
          <a:p>
            <a:r>
              <a:rPr lang="nl-NL" sz="3200" i="1" dirty="0"/>
              <a:t>Een slide-deck ter ondersteuning van het werkboek, </a:t>
            </a:r>
          </a:p>
          <a:p>
            <a:r>
              <a:rPr lang="nl-NL" sz="3200" i="1" dirty="0"/>
              <a:t>de werkbladen en de </a:t>
            </a:r>
            <a:r>
              <a:rPr lang="nl-NL" sz="3200" i="1" dirty="0" err="1"/>
              <a:t>webtool</a:t>
            </a:r>
            <a:r>
              <a:rPr lang="nl-NL" sz="3200" i="1" dirty="0"/>
              <a:t>.</a:t>
            </a:r>
          </a:p>
        </p:txBody>
      </p:sp>
      <p:pic>
        <p:nvPicPr>
          <p:cNvPr id="7" name="Afbeelding 6">
            <a:extLst>
              <a:ext uri="{FF2B5EF4-FFF2-40B4-BE49-F238E27FC236}">
                <a16:creationId xmlns:a16="http://schemas.microsoft.com/office/drawing/2014/main" id="{92D8240F-285F-BC23-5430-85693F03887A}"/>
              </a:ext>
            </a:extLst>
          </p:cNvPr>
          <p:cNvPicPr>
            <a:picLocks noChangeAspect="1"/>
          </p:cNvPicPr>
          <p:nvPr/>
        </p:nvPicPr>
        <p:blipFill rotWithShape="1">
          <a:blip r:embed="rId2"/>
          <a:srcRect l="3859"/>
          <a:stretch/>
        </p:blipFill>
        <p:spPr>
          <a:xfrm>
            <a:off x="828000" y="3630340"/>
            <a:ext cx="5102610" cy="3201690"/>
          </a:xfrm>
          <a:prstGeom prst="rect">
            <a:avLst/>
          </a:prstGeom>
        </p:spPr>
      </p:pic>
      <p:pic>
        <p:nvPicPr>
          <p:cNvPr id="4" name="Afbeelding 3">
            <a:extLst>
              <a:ext uri="{FF2B5EF4-FFF2-40B4-BE49-F238E27FC236}">
                <a16:creationId xmlns:a16="http://schemas.microsoft.com/office/drawing/2014/main" id="{ED3F07E0-CDDD-8C22-BCA6-BE91345C9860}"/>
              </a:ext>
            </a:extLst>
          </p:cNvPr>
          <p:cNvPicPr>
            <a:picLocks noChangeAspect="1"/>
          </p:cNvPicPr>
          <p:nvPr/>
        </p:nvPicPr>
        <p:blipFill>
          <a:blip r:embed="rId3"/>
          <a:stretch>
            <a:fillRect/>
          </a:stretch>
        </p:blipFill>
        <p:spPr>
          <a:xfrm>
            <a:off x="7082422" y="5787975"/>
            <a:ext cx="2403185" cy="756000"/>
          </a:xfrm>
          <a:prstGeom prst="rect">
            <a:avLst/>
          </a:prstGeom>
        </p:spPr>
      </p:pic>
      <p:pic>
        <p:nvPicPr>
          <p:cNvPr id="6" name="Afbeelding 5">
            <a:extLst>
              <a:ext uri="{FF2B5EF4-FFF2-40B4-BE49-F238E27FC236}">
                <a16:creationId xmlns:a16="http://schemas.microsoft.com/office/drawing/2014/main" id="{28F4D95B-EE2F-71A5-6D16-BCBDB3520581}"/>
              </a:ext>
            </a:extLst>
          </p:cNvPr>
          <p:cNvPicPr>
            <a:picLocks noChangeAspect="1"/>
          </p:cNvPicPr>
          <p:nvPr/>
        </p:nvPicPr>
        <p:blipFill>
          <a:blip r:embed="rId4"/>
          <a:stretch>
            <a:fillRect/>
          </a:stretch>
        </p:blipFill>
        <p:spPr>
          <a:xfrm>
            <a:off x="9659198" y="5751975"/>
            <a:ext cx="756000" cy="756000"/>
          </a:xfrm>
          <a:prstGeom prst="rect">
            <a:avLst/>
          </a:prstGeom>
        </p:spPr>
      </p:pic>
      <p:pic>
        <p:nvPicPr>
          <p:cNvPr id="8" name="Afbeelding 7">
            <a:extLst>
              <a:ext uri="{FF2B5EF4-FFF2-40B4-BE49-F238E27FC236}">
                <a16:creationId xmlns:a16="http://schemas.microsoft.com/office/drawing/2014/main" id="{DE6B3E08-8971-D11A-CA97-85EBAD9383A9}"/>
              </a:ext>
            </a:extLst>
          </p:cNvPr>
          <p:cNvPicPr>
            <a:picLocks noChangeAspect="1"/>
          </p:cNvPicPr>
          <p:nvPr/>
        </p:nvPicPr>
        <p:blipFill>
          <a:blip r:embed="rId5"/>
          <a:stretch>
            <a:fillRect/>
          </a:stretch>
        </p:blipFill>
        <p:spPr>
          <a:xfrm>
            <a:off x="10762380" y="5765673"/>
            <a:ext cx="720000" cy="720000"/>
          </a:xfrm>
          <a:prstGeom prst="rect">
            <a:avLst/>
          </a:prstGeom>
        </p:spPr>
      </p:pic>
    </p:spTree>
    <p:extLst>
      <p:ext uri="{BB962C8B-B14F-4D97-AF65-F5344CB8AC3E}">
        <p14:creationId xmlns:p14="http://schemas.microsoft.com/office/powerpoint/2010/main" val="723229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Eigen aanpak transitieprogramma</a:t>
            </a:r>
          </a:p>
        </p:txBody>
      </p:sp>
      <p:sp>
        <p:nvSpPr>
          <p:cNvPr id="8" name="Tekstvak 7">
            <a:extLst>
              <a:ext uri="{FF2B5EF4-FFF2-40B4-BE49-F238E27FC236}">
                <a16:creationId xmlns:a16="http://schemas.microsoft.com/office/drawing/2014/main" id="{86A4196D-6ACA-A082-4FAB-A08BF760C84C}"/>
              </a:ext>
            </a:extLst>
          </p:cNvPr>
          <p:cNvSpPr txBox="1"/>
          <p:nvPr/>
        </p:nvSpPr>
        <p:spPr>
          <a:xfrm>
            <a:off x="2346687" y="6024221"/>
            <a:ext cx="2730820"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22, blz.35</a:t>
            </a:r>
          </a:p>
        </p:txBody>
      </p:sp>
      <p:pic>
        <p:nvPicPr>
          <p:cNvPr id="5" name="Afbeelding 4">
            <a:extLst>
              <a:ext uri="{FF2B5EF4-FFF2-40B4-BE49-F238E27FC236}">
                <a16:creationId xmlns:a16="http://schemas.microsoft.com/office/drawing/2014/main" id="{0AD3BD56-11B8-DB11-E335-4AFCD1D82D8A}"/>
              </a:ext>
            </a:extLst>
          </p:cNvPr>
          <p:cNvPicPr>
            <a:picLocks noChangeAspect="1"/>
          </p:cNvPicPr>
          <p:nvPr/>
        </p:nvPicPr>
        <p:blipFill>
          <a:blip r:embed="rId2"/>
          <a:stretch>
            <a:fillRect/>
          </a:stretch>
        </p:blipFill>
        <p:spPr>
          <a:xfrm>
            <a:off x="1328195" y="1477960"/>
            <a:ext cx="4767805" cy="4320000"/>
          </a:xfrm>
          <a:prstGeom prst="rect">
            <a:avLst/>
          </a:prstGeom>
        </p:spPr>
      </p:pic>
      <p:sp>
        <p:nvSpPr>
          <p:cNvPr id="3" name="Tijdelijke aanduiding voor inhoud 2">
            <a:extLst>
              <a:ext uri="{FF2B5EF4-FFF2-40B4-BE49-F238E27FC236}">
                <a16:creationId xmlns:a16="http://schemas.microsoft.com/office/drawing/2014/main" id="{9503B013-E9DD-8D40-9970-476D969AD788}"/>
              </a:ext>
            </a:extLst>
          </p:cNvPr>
          <p:cNvSpPr>
            <a:spLocks noGrp="1"/>
          </p:cNvSpPr>
          <p:nvPr>
            <p:ph idx="1"/>
          </p:nvPr>
        </p:nvSpPr>
        <p:spPr>
          <a:xfrm>
            <a:off x="6248398" y="1793182"/>
            <a:ext cx="5105401" cy="4809921"/>
          </a:xfrm>
          <a:prstGeom prst="roundRect">
            <a:avLst/>
          </a:prstGeom>
          <a:ln w="28575">
            <a:solidFill>
              <a:srgbClr val="00B050"/>
            </a:solidFill>
          </a:ln>
        </p:spPr>
        <p:txBody>
          <a:bodyPr>
            <a:normAutofit/>
          </a:bodyPr>
          <a:lstStyle/>
          <a:p>
            <a:pPr marL="0" indent="0">
              <a:buNone/>
            </a:pPr>
            <a:r>
              <a:rPr lang="nl-NL" sz="2400"/>
              <a:t>Elk transitieprogramma kent zijn eigen focus, ambitie en aanpak. </a:t>
            </a:r>
          </a:p>
          <a:p>
            <a:r>
              <a:rPr lang="nl-NL" sz="2400"/>
              <a:t>Het </a:t>
            </a:r>
            <a:r>
              <a:rPr lang="nl-NL" sz="2400" i="1"/>
              <a:t>doel</a:t>
            </a:r>
            <a:r>
              <a:rPr lang="nl-NL" sz="2400"/>
              <a:t> van t</a:t>
            </a:r>
            <a:r>
              <a:rPr lang="nl-NL" sz="2400">
                <a:effectLst/>
              </a:rPr>
              <a:t>ransitie-programm</a:t>
            </a:r>
            <a:r>
              <a:rPr lang="nl-NL" sz="2400"/>
              <a:t>a’s kan verschillen (mobiliteit, voedsel of ...).</a:t>
            </a:r>
            <a:endParaRPr lang="nl-NL" sz="2400">
              <a:effectLst/>
            </a:endParaRPr>
          </a:p>
          <a:p>
            <a:r>
              <a:rPr lang="nl-NL" sz="2400">
                <a:effectLst/>
              </a:rPr>
              <a:t>De </a:t>
            </a:r>
            <a:r>
              <a:rPr lang="nl-NL" sz="2400" i="1">
                <a:effectLst/>
              </a:rPr>
              <a:t>context</a:t>
            </a:r>
            <a:r>
              <a:rPr lang="nl-NL" sz="2400">
                <a:effectLst/>
              </a:rPr>
              <a:t> kan verschillen (er gebeurt al van alles of ...).</a:t>
            </a:r>
          </a:p>
          <a:p>
            <a:r>
              <a:rPr lang="nl-NL" sz="2400"/>
              <a:t>De </a:t>
            </a:r>
            <a:r>
              <a:rPr lang="nl-NL" sz="2400" i="1"/>
              <a:t>ambitie</a:t>
            </a:r>
            <a:r>
              <a:rPr lang="nl-NL" sz="2400"/>
              <a:t> kan verschillen (alles op de schop nemen of ...).</a:t>
            </a:r>
            <a:endParaRPr lang="nl-NL" sz="2400">
              <a:effectLst/>
            </a:endParaRPr>
          </a:p>
          <a:p>
            <a:pPr marL="0" indent="0">
              <a:buNone/>
            </a:pPr>
            <a:r>
              <a:rPr lang="nl-NL" sz="2400"/>
              <a:t>Er leiden immers meerdere wegen naar ‘Rome’.</a:t>
            </a:r>
          </a:p>
        </p:txBody>
      </p:sp>
    </p:spTree>
    <p:extLst>
      <p:ext uri="{BB962C8B-B14F-4D97-AF65-F5344CB8AC3E}">
        <p14:creationId xmlns:p14="http://schemas.microsoft.com/office/powerpoint/2010/main" val="23304452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rPr>
              <a:t>Colofon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701832" y="1885586"/>
            <a:ext cx="10926167" cy="4351338"/>
          </a:xfrm>
          <a:prstGeom prst="roundRect">
            <a:avLst/>
          </a:prstGeom>
          <a:ln w="19050">
            <a:solidFill>
              <a:srgbClr val="00B050"/>
            </a:solidFill>
          </a:ln>
        </p:spPr>
        <p:txBody>
          <a:bodyPr>
            <a:normAutofit fontScale="92500" lnSpcReduction="10000"/>
          </a:bodyPr>
          <a:lstStyle/>
          <a:p>
            <a:r>
              <a:rPr lang="nl-NL" sz="2600" dirty="0"/>
              <a:t>Tekst en projectmanagement: Jan Jonker</a:t>
            </a:r>
          </a:p>
          <a:p>
            <a:r>
              <a:rPr lang="nl-NL" sz="2600" dirty="0"/>
              <a:t>Ontwerp figuren en lay-out werkboek: Justus Bottenheft</a:t>
            </a:r>
          </a:p>
          <a:p>
            <a:r>
              <a:rPr lang="nl-NL" sz="2600" dirty="0"/>
              <a:t>Website ontwerp en realisatie: Joey Willemse</a:t>
            </a:r>
          </a:p>
          <a:p>
            <a:r>
              <a:rPr lang="nl-NL" sz="2600" dirty="0"/>
              <a:t>Tekst redactie: Thomas </a:t>
            </a:r>
            <a:r>
              <a:rPr lang="nl-NL" sz="2600" dirty="0" err="1"/>
              <a:t>Hobé</a:t>
            </a:r>
            <a:r>
              <a:rPr lang="nl-NL" sz="2600" dirty="0"/>
              <a:t> en </a:t>
            </a:r>
            <a:r>
              <a:rPr lang="nl-NL" sz="2600" dirty="0" err="1"/>
              <a:t>Everdien</a:t>
            </a:r>
            <a:r>
              <a:rPr lang="nl-NL" sz="2600" dirty="0"/>
              <a:t> ten </a:t>
            </a:r>
            <a:r>
              <a:rPr lang="nl-NL" sz="2600" dirty="0" err="1"/>
              <a:t>Zijthof</a:t>
            </a:r>
            <a:endParaRPr lang="nl-NL" sz="2600" dirty="0"/>
          </a:p>
          <a:p>
            <a:r>
              <a:rPr lang="nl-NL" sz="2600" dirty="0"/>
              <a:t>Video-opnames en redactie: </a:t>
            </a:r>
            <a:r>
              <a:rPr lang="nl-NL" sz="2600" dirty="0" err="1"/>
              <a:t>HenkJan</a:t>
            </a:r>
            <a:r>
              <a:rPr lang="nl-NL" sz="2600" dirty="0"/>
              <a:t> van Offeren</a:t>
            </a:r>
          </a:p>
          <a:p>
            <a:r>
              <a:rPr lang="nl-NL" sz="2600" dirty="0"/>
              <a:t>Ondertiteling video’s: </a:t>
            </a:r>
            <a:r>
              <a:rPr lang="nl-NL" sz="2600" i="0" u="none" strike="noStrike" dirty="0" err="1">
                <a:solidFill>
                  <a:srgbClr val="000000"/>
                </a:solidFill>
                <a:effectLst/>
              </a:rPr>
              <a:t>Maerhaba</a:t>
            </a:r>
            <a:r>
              <a:rPr lang="nl-NL" sz="2600" i="0" u="none" strike="noStrike" dirty="0">
                <a:solidFill>
                  <a:srgbClr val="000000"/>
                </a:solidFill>
                <a:effectLst/>
              </a:rPr>
              <a:t> </a:t>
            </a:r>
            <a:r>
              <a:rPr lang="nl-NL" sz="2600" i="0" u="none" strike="noStrike" dirty="0" err="1">
                <a:solidFill>
                  <a:srgbClr val="000000"/>
                </a:solidFill>
                <a:effectLst/>
              </a:rPr>
              <a:t>Yishake</a:t>
            </a:r>
            <a:endParaRPr lang="nl-NL" sz="2600" dirty="0"/>
          </a:p>
          <a:p>
            <a:endParaRPr lang="nl-NL" sz="2600" dirty="0"/>
          </a:p>
          <a:p>
            <a:pPr marL="0" indent="0">
              <a:buNone/>
            </a:pPr>
            <a:r>
              <a:rPr lang="nl-NL" sz="2600" i="1" dirty="0"/>
              <a:t>Het Werkboek </a:t>
            </a:r>
            <a:r>
              <a:rPr lang="nl-NL" sz="2600" i="1" dirty="0" err="1"/>
              <a:t>WEconomy</a:t>
            </a:r>
            <a:r>
              <a:rPr lang="nl-NL" sz="2600" i="1" dirty="0"/>
              <a:t> Transitiecanvas is ontwikkeld in opdracht van het Ministerie van Economische Zaken, </a:t>
            </a:r>
            <a:r>
              <a:rPr lang="nl-NL" sz="2600" i="1" dirty="0" err="1"/>
              <a:t>ClickNL</a:t>
            </a:r>
            <a:r>
              <a:rPr lang="nl-NL" sz="2600" i="1" dirty="0"/>
              <a:t> en CIRCONNECT. Wij zijn hen zeer erkentelijk voor deze opdracht.</a:t>
            </a:r>
          </a:p>
          <a:p>
            <a:endParaRPr lang="nl-NL" dirty="0"/>
          </a:p>
          <a:p>
            <a:endParaRPr lang="nl-NL" dirty="0"/>
          </a:p>
        </p:txBody>
      </p:sp>
    </p:spTree>
    <p:extLst>
      <p:ext uri="{BB962C8B-B14F-4D97-AF65-F5344CB8AC3E}">
        <p14:creationId xmlns:p14="http://schemas.microsoft.com/office/powerpoint/2010/main" val="2125058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5625"/>
            <a:ext cx="5040000" cy="4351338"/>
          </a:xfrm>
          <a:prstGeom prst="roundRect">
            <a:avLst/>
          </a:prstGeom>
          <a:ln w="28575">
            <a:solidFill>
              <a:srgbClr val="00B050"/>
            </a:solidFill>
          </a:ln>
        </p:spPr>
        <p:txBody>
          <a:bodyPr>
            <a:normAutofit lnSpcReduction="10000"/>
          </a:bodyPr>
          <a:lstStyle/>
          <a:p>
            <a:r>
              <a:rPr lang="nl-NL" sz="2600">
                <a:effectLst/>
              </a:rPr>
              <a:t>Het </a:t>
            </a:r>
            <a:r>
              <a:rPr lang="nl-NL" sz="2600" err="1">
                <a:effectLst/>
              </a:rPr>
              <a:t>WEconomy</a:t>
            </a:r>
            <a:r>
              <a:rPr lang="nl-NL" sz="2600">
                <a:effectLst/>
              </a:rPr>
              <a:t> model is opgebouwd uit drie fasen: </a:t>
            </a:r>
            <a:br>
              <a:rPr lang="nl-NL" sz="2600">
                <a:effectLst/>
              </a:rPr>
            </a:br>
            <a:r>
              <a:rPr lang="nl-NL" sz="2600">
                <a:effectLst/>
              </a:rPr>
              <a:t>de Programmafase, de Organiseerfase en de Resultaatfase.</a:t>
            </a:r>
          </a:p>
          <a:p>
            <a:r>
              <a:rPr lang="nl-NL" sz="2600">
                <a:effectLst/>
              </a:rPr>
              <a:t>Deze drie fasen zijn uitgewerkt in 15 bouwstenen.</a:t>
            </a:r>
          </a:p>
          <a:p>
            <a:r>
              <a:rPr lang="nl-NL" sz="2600"/>
              <a:t>Drie bouwstenen in de eerste fasen, tien bouwstenen in de tweede en twee in de derde fase.</a:t>
            </a:r>
            <a:endParaRPr lang="nl-NL" sz="26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600"/>
              <a:t>De drie bouwstenen van de </a:t>
            </a:r>
            <a:r>
              <a:rPr lang="nl-NL" sz="2600" i="1"/>
              <a:t>Programmafase</a:t>
            </a:r>
            <a:r>
              <a:rPr lang="nl-NL" sz="2600"/>
              <a:t> zijn: Ambitie formuleren, QuickScan maken en Strategisch kiezen.</a:t>
            </a:r>
          </a:p>
          <a:p>
            <a:r>
              <a:rPr lang="nl-NL" sz="2600"/>
              <a:t>De </a:t>
            </a:r>
            <a:r>
              <a:rPr lang="nl-NL" sz="2600" i="1"/>
              <a:t>Organiseerfase</a:t>
            </a:r>
            <a:r>
              <a:rPr lang="nl-NL" sz="2600"/>
              <a:t>  bestaan uit  vijf primaire en vijf ondersteunende bouwstenen. </a:t>
            </a:r>
          </a:p>
          <a:p>
            <a:r>
              <a:rPr lang="nl-NL" sz="2600"/>
              <a:t>De twee bouwstenen van de </a:t>
            </a:r>
            <a:r>
              <a:rPr lang="nl-NL" sz="2600" i="1"/>
              <a:t>Resultaatfase</a:t>
            </a:r>
            <a:r>
              <a:rPr lang="nl-NL" sz="2600"/>
              <a:t> zijn: Resultaat bepalen en Rapporteren en Communiceren.</a:t>
            </a:r>
          </a:p>
          <a:p>
            <a:endParaRPr lang="nl-NL" sz="2600"/>
          </a:p>
          <a:p>
            <a:endParaRPr lang="nl-NL"/>
          </a:p>
        </p:txBody>
      </p:sp>
    </p:spTree>
    <p:extLst>
      <p:ext uri="{BB962C8B-B14F-4D97-AF65-F5344CB8AC3E}">
        <p14:creationId xmlns:p14="http://schemas.microsoft.com/office/powerpoint/2010/main" val="364605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849DFFDE-4C30-D7EB-4D42-55776FC13D03}"/>
              </a:ext>
            </a:extLst>
          </p:cNvPr>
          <p:cNvSpPr txBox="1">
            <a:spLocks/>
          </p:cNvSpPr>
          <p:nvPr/>
        </p:nvSpPr>
        <p:spPr>
          <a:xfrm>
            <a:off x="720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dirty="0">
                <a:solidFill>
                  <a:schemeClr val="bg1"/>
                </a:solidFill>
              </a:rPr>
              <a:t>Transitiecanvas </a:t>
            </a:r>
            <a:r>
              <a:rPr lang="nl-NL" sz="3600">
                <a:solidFill>
                  <a:schemeClr val="bg1"/>
                </a:solidFill>
              </a:rPr>
              <a:t>met werkvragen</a:t>
            </a:r>
          </a:p>
        </p:txBody>
      </p:sp>
      <p:pic>
        <p:nvPicPr>
          <p:cNvPr id="3" name="Afbeelding 2">
            <a:extLst>
              <a:ext uri="{FF2B5EF4-FFF2-40B4-BE49-F238E27FC236}">
                <a16:creationId xmlns:a16="http://schemas.microsoft.com/office/drawing/2014/main" id="{A24DCF1A-3C7D-5FC7-AFD4-549B8EA47075}"/>
              </a:ext>
            </a:extLst>
          </p:cNvPr>
          <p:cNvPicPr>
            <a:picLocks noChangeAspect="1"/>
          </p:cNvPicPr>
          <p:nvPr/>
        </p:nvPicPr>
        <p:blipFill rotWithShape="1">
          <a:blip r:embed="rId2"/>
          <a:srcRect t="9350"/>
          <a:stretch/>
        </p:blipFill>
        <p:spPr>
          <a:xfrm>
            <a:off x="2209800" y="1513770"/>
            <a:ext cx="7772400" cy="4984230"/>
          </a:xfrm>
          <a:prstGeom prst="rect">
            <a:avLst/>
          </a:prstGeom>
        </p:spPr>
      </p:pic>
      <p:sp>
        <p:nvSpPr>
          <p:cNvPr id="4" name="Tekstvak 3">
            <a:extLst>
              <a:ext uri="{FF2B5EF4-FFF2-40B4-BE49-F238E27FC236}">
                <a16:creationId xmlns:a16="http://schemas.microsoft.com/office/drawing/2014/main" id="{54C00C65-C0CD-937C-E751-C51ECE5EFF11}"/>
              </a:ext>
            </a:extLst>
          </p:cNvPr>
          <p:cNvSpPr txBox="1"/>
          <p:nvPr/>
        </p:nvSpPr>
        <p:spPr>
          <a:xfrm>
            <a:off x="4261203" y="640718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13, blz.19</a:t>
            </a:r>
          </a:p>
        </p:txBody>
      </p:sp>
    </p:spTree>
    <p:extLst>
      <p:ext uri="{BB962C8B-B14F-4D97-AF65-F5344CB8AC3E}">
        <p14:creationId xmlns:p14="http://schemas.microsoft.com/office/powerpoint/2010/main" val="1649482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Materialen: werkboek, website en werkbladen</a:t>
            </a:r>
          </a:p>
        </p:txBody>
      </p:sp>
      <p:pic>
        <p:nvPicPr>
          <p:cNvPr id="9" name="Afbeelding 8">
            <a:extLst>
              <a:ext uri="{FF2B5EF4-FFF2-40B4-BE49-F238E27FC236}">
                <a16:creationId xmlns:a16="http://schemas.microsoft.com/office/drawing/2014/main" id="{15C5FD71-A92B-39FA-1232-F2339CA2727F}"/>
              </a:ext>
            </a:extLst>
          </p:cNvPr>
          <p:cNvPicPr>
            <a:picLocks noChangeAspect="1"/>
          </p:cNvPicPr>
          <p:nvPr/>
        </p:nvPicPr>
        <p:blipFill rotWithShape="1">
          <a:blip r:embed="rId3"/>
          <a:srcRect l="3345" r="5941"/>
          <a:stretch/>
        </p:blipFill>
        <p:spPr>
          <a:xfrm>
            <a:off x="795389" y="1585143"/>
            <a:ext cx="3265714" cy="5086415"/>
          </a:xfrm>
          <a:prstGeom prst="rect">
            <a:avLst/>
          </a:prstGeom>
          <a:ln w="19050">
            <a:solidFill>
              <a:srgbClr val="00B050"/>
            </a:solidFill>
          </a:ln>
        </p:spPr>
      </p:pic>
      <p:pic>
        <p:nvPicPr>
          <p:cNvPr id="4" name="Afbeelding 3">
            <a:extLst>
              <a:ext uri="{FF2B5EF4-FFF2-40B4-BE49-F238E27FC236}">
                <a16:creationId xmlns:a16="http://schemas.microsoft.com/office/drawing/2014/main" id="{0D4DF144-9440-5F41-7C7E-4E8DAD5647C9}"/>
              </a:ext>
            </a:extLst>
          </p:cNvPr>
          <p:cNvPicPr>
            <a:picLocks noChangeAspect="1"/>
          </p:cNvPicPr>
          <p:nvPr/>
        </p:nvPicPr>
        <p:blipFill rotWithShape="1">
          <a:blip r:embed="rId4">
            <a:alphaModFix/>
          </a:blip>
          <a:srcRect l="14652" r="17839"/>
          <a:stretch/>
        </p:blipFill>
        <p:spPr>
          <a:xfrm>
            <a:off x="4238916" y="1585143"/>
            <a:ext cx="3609448" cy="5076000"/>
          </a:xfrm>
          <a:prstGeom prst="rect">
            <a:avLst/>
          </a:prstGeom>
          <a:ln w="19050">
            <a:solidFill>
              <a:srgbClr val="00B050"/>
            </a:solidFill>
          </a:ln>
        </p:spPr>
      </p:pic>
      <p:pic>
        <p:nvPicPr>
          <p:cNvPr id="6" name="Afbeelding 5">
            <a:extLst>
              <a:ext uri="{FF2B5EF4-FFF2-40B4-BE49-F238E27FC236}">
                <a16:creationId xmlns:a16="http://schemas.microsoft.com/office/drawing/2014/main" id="{6EEF47C6-D7C7-6443-04AD-2E751A9BFFF6}"/>
              </a:ext>
            </a:extLst>
          </p:cNvPr>
          <p:cNvPicPr>
            <a:picLocks noChangeAspect="1"/>
          </p:cNvPicPr>
          <p:nvPr/>
        </p:nvPicPr>
        <p:blipFill>
          <a:blip r:embed="rId5"/>
          <a:stretch>
            <a:fillRect/>
          </a:stretch>
        </p:blipFill>
        <p:spPr>
          <a:xfrm>
            <a:off x="7886548" y="1458900"/>
            <a:ext cx="3806433" cy="5364000"/>
          </a:xfrm>
          <a:prstGeom prst="rect">
            <a:avLst/>
          </a:prstGeom>
        </p:spPr>
      </p:pic>
    </p:spTree>
    <p:extLst>
      <p:ext uri="{BB962C8B-B14F-4D97-AF65-F5344CB8AC3E}">
        <p14:creationId xmlns:p14="http://schemas.microsoft.com/office/powerpoint/2010/main" val="157160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Transitie reis</a:t>
            </a:r>
          </a:p>
        </p:txBody>
      </p:sp>
      <p:pic>
        <p:nvPicPr>
          <p:cNvPr id="5" name="Afbeelding 4">
            <a:extLst>
              <a:ext uri="{FF2B5EF4-FFF2-40B4-BE49-F238E27FC236}">
                <a16:creationId xmlns:a16="http://schemas.microsoft.com/office/drawing/2014/main" id="{80ECBC3F-6D46-5459-37E0-06232DF84203}"/>
              </a:ext>
            </a:extLst>
          </p:cNvPr>
          <p:cNvPicPr>
            <a:picLocks noChangeAspect="1"/>
          </p:cNvPicPr>
          <p:nvPr/>
        </p:nvPicPr>
        <p:blipFill>
          <a:blip r:embed="rId2"/>
          <a:stretch>
            <a:fillRect/>
          </a:stretch>
        </p:blipFill>
        <p:spPr>
          <a:xfrm>
            <a:off x="696000" y="1700675"/>
            <a:ext cx="10739903" cy="4428000"/>
          </a:xfrm>
          <a:prstGeom prst="rect">
            <a:avLst/>
          </a:prstGeom>
        </p:spPr>
      </p:pic>
    </p:spTree>
    <p:extLst>
      <p:ext uri="{BB962C8B-B14F-4D97-AF65-F5344CB8AC3E}">
        <p14:creationId xmlns:p14="http://schemas.microsoft.com/office/powerpoint/2010/main" val="1107797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Hart onder de riem</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40615"/>
            <a:ext cx="10800000" cy="4351338"/>
          </a:xfrm>
          <a:prstGeom prst="roundRect">
            <a:avLst/>
          </a:prstGeom>
          <a:ln w="28575">
            <a:solidFill>
              <a:srgbClr val="00B050"/>
            </a:solidFill>
          </a:ln>
        </p:spPr>
        <p:txBody>
          <a:bodyPr>
            <a:normAutofit lnSpcReduction="10000"/>
          </a:bodyPr>
          <a:lstStyle/>
          <a:p>
            <a:r>
              <a:rPr lang="nl-NL" sz="2600">
                <a:effectLst/>
              </a:rPr>
              <a:t>Het samen </a:t>
            </a:r>
            <a:r>
              <a:rPr lang="nl-NL" sz="2600"/>
              <a:t>ontwikkelen van een transitieprogramma is een forse opgave die veel tijd, creativiteit en energie vraagt. </a:t>
            </a:r>
          </a:p>
          <a:p>
            <a:r>
              <a:rPr lang="nl-NL" sz="2600">
                <a:effectLst/>
              </a:rPr>
              <a:t>Het </a:t>
            </a:r>
            <a:r>
              <a:rPr lang="nl-NL" sz="2600" err="1">
                <a:effectLst/>
              </a:rPr>
              <a:t>WEconomy</a:t>
            </a:r>
            <a:r>
              <a:rPr lang="nl-NL" sz="2600">
                <a:effectLst/>
              </a:rPr>
              <a:t> Transitiecanvas </a:t>
            </a:r>
            <a:r>
              <a:rPr lang="nl-NL" sz="2600"/>
              <a:t>reikt een systematiek aan om zo’n programma wat slimmer en sneller in elkaar te zetten.</a:t>
            </a:r>
          </a:p>
          <a:p>
            <a:r>
              <a:rPr lang="nl-NL" sz="2600"/>
              <a:t>In het canvas is geprobeerd lastige materie zo gestructureerd en toegankelijk mogelijk aan te reiken.</a:t>
            </a:r>
          </a:p>
          <a:p>
            <a:r>
              <a:rPr lang="nl-NL" sz="2600">
                <a:effectLst/>
              </a:rPr>
              <a:t>Desondanks blijft het werken aan een transitieprogramma, laat staan de uitvoering daarvan,</a:t>
            </a:r>
            <a:r>
              <a:rPr lang="nl-NL" sz="2600"/>
              <a:t> een pittige opgave. </a:t>
            </a:r>
          </a:p>
          <a:p>
            <a:r>
              <a:rPr lang="nl-NL" sz="2600"/>
              <a:t>Daarom iedereen die met een programma begint veel doorzettingsvermogen, geduld en moed toegewenst.</a:t>
            </a:r>
            <a:endParaRPr lang="nl-NL" sz="1600"/>
          </a:p>
          <a:p>
            <a:endParaRPr lang="nl-NL" sz="2600"/>
          </a:p>
        </p:txBody>
      </p:sp>
    </p:spTree>
    <p:extLst>
      <p:ext uri="{BB962C8B-B14F-4D97-AF65-F5344CB8AC3E}">
        <p14:creationId xmlns:p14="http://schemas.microsoft.com/office/powerpoint/2010/main" val="2810731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Uitwerking </a:t>
            </a:r>
            <a:r>
              <a:rPr lang="nl-NL" sz="3600" err="1">
                <a:solidFill>
                  <a:schemeClr val="bg1"/>
                </a:solidFill>
                <a:latin typeface="+mj-lt"/>
              </a:rPr>
              <a:t>WEconomy</a:t>
            </a:r>
            <a:r>
              <a:rPr lang="nl-NL" sz="3600">
                <a:solidFill>
                  <a:schemeClr val="bg1"/>
                </a:solidFill>
                <a:latin typeface="+mj-lt"/>
              </a:rPr>
              <a:t> Transitiemodel</a:t>
            </a:r>
          </a:p>
        </p:txBody>
      </p:sp>
      <p:pic>
        <p:nvPicPr>
          <p:cNvPr id="7" name="Afbeelding 6">
            <a:extLst>
              <a:ext uri="{FF2B5EF4-FFF2-40B4-BE49-F238E27FC236}">
                <a16:creationId xmlns:a16="http://schemas.microsoft.com/office/drawing/2014/main" id="{031C9DEF-8C45-9D46-75FB-9BDD40C4F798}"/>
              </a:ext>
            </a:extLst>
          </p:cNvPr>
          <p:cNvPicPr>
            <a:picLocks noChangeAspect="1"/>
          </p:cNvPicPr>
          <p:nvPr/>
        </p:nvPicPr>
        <p:blipFill rotWithShape="1">
          <a:blip r:embed="rId2"/>
          <a:srcRect l="3474" t="13667" r="10812" b="13036"/>
          <a:stretch/>
        </p:blipFill>
        <p:spPr>
          <a:xfrm>
            <a:off x="4163786" y="2318657"/>
            <a:ext cx="3559628" cy="2988130"/>
          </a:xfrm>
          <a:prstGeom prst="rect">
            <a:avLst/>
          </a:prstGeom>
        </p:spPr>
      </p:pic>
      <p:pic>
        <p:nvPicPr>
          <p:cNvPr id="4" name="Afbeelding 3">
            <a:extLst>
              <a:ext uri="{FF2B5EF4-FFF2-40B4-BE49-F238E27FC236}">
                <a16:creationId xmlns:a16="http://schemas.microsoft.com/office/drawing/2014/main" id="{C71A0C2E-7A04-F3AE-6B13-F382CD942FED}"/>
              </a:ext>
            </a:extLst>
          </p:cNvPr>
          <p:cNvPicPr>
            <a:picLocks noChangeAspect="1"/>
          </p:cNvPicPr>
          <p:nvPr/>
        </p:nvPicPr>
        <p:blipFill>
          <a:blip r:embed="rId3"/>
          <a:stretch>
            <a:fillRect/>
          </a:stretch>
        </p:blipFill>
        <p:spPr>
          <a:xfrm>
            <a:off x="7849703" y="1774372"/>
            <a:ext cx="3532823" cy="3924000"/>
          </a:xfrm>
          <a:prstGeom prst="rect">
            <a:avLst/>
          </a:prstGeom>
        </p:spPr>
      </p:pic>
      <p:pic>
        <p:nvPicPr>
          <p:cNvPr id="6" name="Afbeelding 5">
            <a:extLst>
              <a:ext uri="{FF2B5EF4-FFF2-40B4-BE49-F238E27FC236}">
                <a16:creationId xmlns:a16="http://schemas.microsoft.com/office/drawing/2014/main" id="{554DB991-C181-E72E-F80F-8A25E7F3E1F1}"/>
              </a:ext>
            </a:extLst>
          </p:cNvPr>
          <p:cNvPicPr>
            <a:picLocks noChangeAspect="1"/>
          </p:cNvPicPr>
          <p:nvPr/>
        </p:nvPicPr>
        <p:blipFill>
          <a:blip r:embed="rId4"/>
          <a:stretch>
            <a:fillRect/>
          </a:stretch>
        </p:blipFill>
        <p:spPr>
          <a:xfrm>
            <a:off x="545001" y="1890487"/>
            <a:ext cx="3797300" cy="3416300"/>
          </a:xfrm>
          <a:prstGeom prst="rect">
            <a:avLst/>
          </a:prstGeom>
        </p:spPr>
      </p:pic>
    </p:spTree>
    <p:extLst>
      <p:ext uri="{BB962C8B-B14F-4D97-AF65-F5344CB8AC3E}">
        <p14:creationId xmlns:p14="http://schemas.microsoft.com/office/powerpoint/2010/main" val="1699909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Werkboek </a:t>
            </a:r>
            <a:r>
              <a:rPr lang="nl-NL" sz="3600" err="1">
                <a:solidFill>
                  <a:schemeClr val="bg1"/>
                </a:solidFill>
              </a:rPr>
              <a:t>WEconomy</a:t>
            </a:r>
            <a:r>
              <a:rPr lang="nl-NL" sz="3600">
                <a:solidFill>
                  <a:schemeClr val="bg1"/>
                </a:solidFill>
              </a:rPr>
              <a:t> Transitiemodel</a:t>
            </a:r>
          </a:p>
        </p:txBody>
      </p:sp>
      <p:pic>
        <p:nvPicPr>
          <p:cNvPr id="9" name="Afbeelding 8">
            <a:extLst>
              <a:ext uri="{FF2B5EF4-FFF2-40B4-BE49-F238E27FC236}">
                <a16:creationId xmlns:a16="http://schemas.microsoft.com/office/drawing/2014/main" id="{15C5FD71-A92B-39FA-1232-F2339CA2727F}"/>
              </a:ext>
            </a:extLst>
          </p:cNvPr>
          <p:cNvPicPr>
            <a:picLocks noChangeAspect="1"/>
          </p:cNvPicPr>
          <p:nvPr/>
        </p:nvPicPr>
        <p:blipFill>
          <a:blip r:embed="rId2"/>
          <a:stretch>
            <a:fillRect/>
          </a:stretch>
        </p:blipFill>
        <p:spPr>
          <a:xfrm>
            <a:off x="1890878" y="1567290"/>
            <a:ext cx="3516189" cy="4968000"/>
          </a:xfrm>
          <a:prstGeom prst="rect">
            <a:avLst/>
          </a:prstGeom>
          <a:ln w="19050">
            <a:solidFill>
              <a:srgbClr val="00B050"/>
            </a:solidFill>
          </a:ln>
        </p:spPr>
      </p:pic>
      <p:sp>
        <p:nvSpPr>
          <p:cNvPr id="10" name="Tekstvak 9">
            <a:extLst>
              <a:ext uri="{FF2B5EF4-FFF2-40B4-BE49-F238E27FC236}">
                <a16:creationId xmlns:a16="http://schemas.microsoft.com/office/drawing/2014/main" id="{9D31CB95-E9E9-90F2-DBE7-50341C2BBC10}"/>
              </a:ext>
            </a:extLst>
          </p:cNvPr>
          <p:cNvSpPr txBox="1"/>
          <p:nvPr/>
        </p:nvSpPr>
        <p:spPr>
          <a:xfrm>
            <a:off x="5747185" y="1616581"/>
            <a:ext cx="5748814" cy="4869418"/>
          </a:xfrm>
          <a:prstGeom prst="roundRect">
            <a:avLst/>
          </a:prstGeom>
          <a:noFill/>
          <a:ln w="28575">
            <a:solidFill>
              <a:schemeClr val="accent6"/>
            </a:solidFill>
          </a:ln>
        </p:spPr>
        <p:txBody>
          <a:bodyPr wrap="square" rtlCol="0">
            <a:spAutoFit/>
          </a:bodyPr>
          <a:lstStyle/>
          <a:p>
            <a:pPr marL="342900" indent="-342900">
              <a:buFont typeface="Arial" panose="020B0604020202020204" pitchFamily="34" charset="0"/>
              <a:buChar char="•"/>
            </a:pPr>
            <a:r>
              <a:rPr lang="nl-NL" sz="2000"/>
              <a:t>Geef een beknopte inleiding op het </a:t>
            </a:r>
            <a:r>
              <a:rPr lang="nl-NL" sz="2000" i="1"/>
              <a:t>waarom</a:t>
            </a:r>
            <a:r>
              <a:rPr lang="nl-NL" sz="2000"/>
              <a:t> en </a:t>
            </a:r>
            <a:r>
              <a:rPr lang="nl-NL" sz="2000" i="1"/>
              <a:t>hoe</a:t>
            </a:r>
            <a:r>
              <a:rPr lang="nl-NL" sz="2000"/>
              <a:t> (12 </a:t>
            </a:r>
            <a:r>
              <a:rPr lang="nl-NL" sz="2000" err="1"/>
              <a:t>blz</a:t>
            </a:r>
            <a:r>
              <a:rPr lang="nl-NL" sz="2000"/>
              <a:t>). Advies: lezen !</a:t>
            </a:r>
          </a:p>
          <a:p>
            <a:pPr marL="342900" indent="-342900">
              <a:buFont typeface="Arial" panose="020B0604020202020204" pitchFamily="34" charset="0"/>
              <a:buChar char="•"/>
            </a:pPr>
            <a:r>
              <a:rPr lang="nl-NL" sz="2000"/>
              <a:t>Reikt per bouwsteen van het model tools en aanvullend materialen aan.</a:t>
            </a:r>
          </a:p>
          <a:p>
            <a:pPr marL="342900" indent="-342900">
              <a:buFont typeface="Arial" panose="020B0604020202020204" pitchFamily="34" charset="0"/>
              <a:buChar char="•"/>
            </a:pPr>
            <a:r>
              <a:rPr lang="nl-NL" sz="2000"/>
              <a:t>Stelt vragen om met de antwoorden het model in te vullen.</a:t>
            </a:r>
          </a:p>
          <a:p>
            <a:pPr marL="342900" indent="-342900">
              <a:buFont typeface="Arial" panose="020B0604020202020204" pitchFamily="34" charset="0"/>
              <a:buChar char="•"/>
            </a:pPr>
            <a:r>
              <a:rPr lang="nl-NL" sz="2000"/>
              <a:t>Heeft 17 </a:t>
            </a:r>
            <a:r>
              <a:rPr lang="nl-NL" sz="2000" err="1"/>
              <a:t>embedded</a:t>
            </a:r>
            <a:r>
              <a:rPr lang="nl-NL" sz="2000"/>
              <a:t> video’s (ook apart te bekijken) die toelichting geven bij de bouwstenen.</a:t>
            </a:r>
          </a:p>
          <a:p>
            <a:pPr marL="342900" indent="-342900">
              <a:buFont typeface="Arial" panose="020B0604020202020204" pitchFamily="34" charset="0"/>
              <a:buChar char="•"/>
            </a:pPr>
            <a:r>
              <a:rPr lang="nl-NL" sz="2000"/>
              <a:t>Gebruikt iconen om te navigeren.</a:t>
            </a:r>
          </a:p>
          <a:p>
            <a:pPr marL="342900" indent="-342900">
              <a:buFont typeface="Arial" panose="020B0604020202020204" pitchFamily="34" charset="0"/>
              <a:buChar char="•"/>
            </a:pPr>
            <a:r>
              <a:rPr lang="nl-NL" sz="2000"/>
              <a:t>Werkt zoveel mogelijk met beeld: er worden 47 afbeeldingen en schema’s aangereikt.</a:t>
            </a:r>
          </a:p>
          <a:p>
            <a:pPr marL="342900" indent="-342900">
              <a:buFont typeface="Arial" panose="020B0604020202020204" pitchFamily="34" charset="0"/>
              <a:buChar char="•"/>
            </a:pPr>
            <a:r>
              <a:rPr lang="nl-NL" sz="2000"/>
              <a:t>Totale omvang: 69 bladzijden.</a:t>
            </a:r>
          </a:p>
          <a:p>
            <a:pPr marL="342900" indent="-342900">
              <a:buFont typeface="Arial" panose="020B0604020202020204" pitchFamily="34" charset="0"/>
              <a:buChar char="•"/>
            </a:pPr>
            <a:endParaRPr lang="nl-NL" sz="2000"/>
          </a:p>
        </p:txBody>
      </p:sp>
    </p:spTree>
    <p:extLst>
      <p:ext uri="{BB962C8B-B14F-4D97-AF65-F5344CB8AC3E}">
        <p14:creationId xmlns:p14="http://schemas.microsoft.com/office/powerpoint/2010/main" val="2780897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Vier grote opgaven</a:t>
            </a:r>
          </a:p>
        </p:txBody>
      </p:sp>
      <p:sp>
        <p:nvSpPr>
          <p:cNvPr id="3" name="Afgeronde rechthoek 2">
            <a:extLst>
              <a:ext uri="{FF2B5EF4-FFF2-40B4-BE49-F238E27FC236}">
                <a16:creationId xmlns:a16="http://schemas.microsoft.com/office/drawing/2014/main" id="{10C1B724-34AB-DDB0-53C3-27107DBEF4D5}"/>
              </a:ext>
            </a:extLst>
          </p:cNvPr>
          <p:cNvSpPr/>
          <p:nvPr/>
        </p:nvSpPr>
        <p:spPr>
          <a:xfrm>
            <a:off x="1907205" y="1567950"/>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5EF73AA0-4860-34DC-4BBC-3F774A7657BA}"/>
              </a:ext>
            </a:extLst>
          </p:cNvPr>
          <p:cNvSpPr txBox="1"/>
          <p:nvPr/>
        </p:nvSpPr>
        <p:spPr>
          <a:xfrm>
            <a:off x="1716227" y="1863500"/>
            <a:ext cx="2763201" cy="1846659"/>
          </a:xfrm>
          <a:prstGeom prst="rect">
            <a:avLst/>
          </a:prstGeom>
          <a:noFill/>
        </p:spPr>
        <p:txBody>
          <a:bodyPr wrap="square" rtlCol="0">
            <a:spAutoFit/>
          </a:bodyPr>
          <a:lstStyle/>
          <a:p>
            <a:pPr algn="ctr"/>
            <a:r>
              <a:rPr lang="nl-NL" altLang="nl-NL" b="1" i="1" dirty="0">
                <a:latin typeface="FedraSansPro-Demi" charset="0"/>
                <a:ea typeface="FedraSansPro-Demi" charset="0"/>
                <a:cs typeface="FedraSansPro-Demi" charset="0"/>
              </a:rPr>
              <a:t>Duurzaamheid</a:t>
            </a:r>
          </a:p>
          <a:p>
            <a:pPr algn="ctr"/>
            <a:r>
              <a:rPr lang="nl-NL" altLang="nl-NL" dirty="0">
                <a:latin typeface="FedraSansPro-Demi" charset="0"/>
                <a:ea typeface="FedraSansPro-Demi" charset="0"/>
                <a:cs typeface="FedraSansPro-Demi" charset="0"/>
              </a:rPr>
              <a:t>Minder ge- en verbruiken van bronnen en geen</a:t>
            </a:r>
          </a:p>
          <a:p>
            <a:pPr algn="ctr"/>
            <a:r>
              <a:rPr lang="nl-NL" altLang="nl-NL" dirty="0">
                <a:latin typeface="FedraSansPro-Demi" charset="0"/>
                <a:ea typeface="FedraSansPro-Demi" charset="0"/>
                <a:cs typeface="FedraSansPro-Demi" charset="0"/>
              </a:rPr>
              <a:t>negatieve emissies uitstoten</a:t>
            </a:r>
            <a:r>
              <a:rPr lang="nl-NL" altLang="nl-NL" sz="2400" dirty="0">
                <a:latin typeface="FedraSansPro-Demi" charset="0"/>
                <a:ea typeface="FedraSansPro-Demi" charset="0"/>
                <a:cs typeface="FedraSansPro-Demi" charset="0"/>
              </a:rPr>
              <a:t>.</a:t>
            </a:r>
            <a:endParaRPr lang="nl-NL" sz="2400" dirty="0"/>
          </a:p>
        </p:txBody>
      </p:sp>
      <p:sp>
        <p:nvSpPr>
          <p:cNvPr id="6" name="Afgeronde rechthoek 5">
            <a:extLst>
              <a:ext uri="{FF2B5EF4-FFF2-40B4-BE49-F238E27FC236}">
                <a16:creationId xmlns:a16="http://schemas.microsoft.com/office/drawing/2014/main" id="{6184E55A-2255-345C-44D8-9BCAF3B1D22F}"/>
              </a:ext>
            </a:extLst>
          </p:cNvPr>
          <p:cNvSpPr/>
          <p:nvPr/>
        </p:nvSpPr>
        <p:spPr>
          <a:xfrm>
            <a:off x="4556103" y="1567950"/>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D9BB1F49-F3E6-3F56-93B5-195841D98B29}"/>
              </a:ext>
            </a:extLst>
          </p:cNvPr>
          <p:cNvSpPr txBox="1"/>
          <p:nvPr/>
        </p:nvSpPr>
        <p:spPr>
          <a:xfrm>
            <a:off x="4495757" y="1909667"/>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Circulariteit</a:t>
            </a:r>
          </a:p>
          <a:p>
            <a:pPr algn="ctr"/>
            <a:r>
              <a:rPr lang="nl-NL" altLang="nl-NL">
                <a:latin typeface="FedraSansPro-Demi" charset="0"/>
                <a:ea typeface="FedraSansPro-Demi" charset="0"/>
                <a:cs typeface="FedraSansPro-Demi" charset="0"/>
              </a:rPr>
              <a:t>Grondstoffen, onderdelen en producten zorg-  </a:t>
            </a:r>
            <a:r>
              <a:rPr lang="nl-NL" altLang="nl-NL" err="1">
                <a:latin typeface="FedraSansPro-Demi" charset="0"/>
                <a:ea typeface="FedraSansPro-Demi" charset="0"/>
                <a:cs typeface="FedraSansPro-Demi" charset="0"/>
              </a:rPr>
              <a:t>vuldiger</a:t>
            </a:r>
            <a:r>
              <a:rPr lang="nl-NL" altLang="nl-NL">
                <a:latin typeface="FedraSansPro-Demi" charset="0"/>
                <a:ea typeface="FedraSansPro-Demi" charset="0"/>
                <a:cs typeface="FedraSansPro-Demi" charset="0"/>
              </a:rPr>
              <a:t>, beter en langer benutten. </a:t>
            </a:r>
            <a:endParaRPr lang="nl-NL" sz="2400"/>
          </a:p>
        </p:txBody>
      </p:sp>
      <p:sp>
        <p:nvSpPr>
          <p:cNvPr id="8" name="Afgeronde rechthoek 7">
            <a:extLst>
              <a:ext uri="{FF2B5EF4-FFF2-40B4-BE49-F238E27FC236}">
                <a16:creationId xmlns:a16="http://schemas.microsoft.com/office/drawing/2014/main" id="{4CB0730A-D4CF-A8BD-A110-6FA5730100FB}"/>
              </a:ext>
            </a:extLst>
          </p:cNvPr>
          <p:cNvSpPr/>
          <p:nvPr/>
        </p:nvSpPr>
        <p:spPr>
          <a:xfrm>
            <a:off x="1907205" y="4190658"/>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30CC5ABF-A8DB-45F9-0EB0-E5334C5A1BFB}"/>
              </a:ext>
            </a:extLst>
          </p:cNvPr>
          <p:cNvSpPr txBox="1"/>
          <p:nvPr/>
        </p:nvSpPr>
        <p:spPr>
          <a:xfrm>
            <a:off x="1781543" y="4554961"/>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Leefbaarheid</a:t>
            </a:r>
          </a:p>
          <a:p>
            <a:pPr algn="ctr"/>
            <a:r>
              <a:rPr lang="nl-NL" altLang="nl-NL">
                <a:latin typeface="FedraSansPro-Demi" charset="0"/>
                <a:ea typeface="FedraSansPro-Demi" charset="0"/>
                <a:cs typeface="FedraSansPro-Demi" charset="0"/>
              </a:rPr>
              <a:t>De fysieke, sociale en economische </a:t>
            </a:r>
            <a:r>
              <a:rPr lang="nl-NL" altLang="nl-NL" err="1">
                <a:latin typeface="FedraSansPro-Demi" charset="0"/>
                <a:ea typeface="FedraSansPro-Demi" charset="0"/>
                <a:cs typeface="FedraSansPro-Demi" charset="0"/>
              </a:rPr>
              <a:t>aan-trekkelijkheid</a:t>
            </a:r>
            <a:r>
              <a:rPr lang="nl-NL" altLang="nl-NL">
                <a:latin typeface="FedraSansPro-Demi" charset="0"/>
                <a:ea typeface="FedraSansPro-Demi" charset="0"/>
                <a:cs typeface="FedraSansPro-Demi" charset="0"/>
              </a:rPr>
              <a:t> van een gebied of een gemeenschap.</a:t>
            </a:r>
            <a:endParaRPr lang="nl-NL"/>
          </a:p>
        </p:txBody>
      </p:sp>
      <p:sp>
        <p:nvSpPr>
          <p:cNvPr id="10" name="Afgeronde rechthoek 9">
            <a:extLst>
              <a:ext uri="{FF2B5EF4-FFF2-40B4-BE49-F238E27FC236}">
                <a16:creationId xmlns:a16="http://schemas.microsoft.com/office/drawing/2014/main" id="{951B2E9D-07C5-B29F-7E08-076B3FEB9FDE}"/>
              </a:ext>
            </a:extLst>
          </p:cNvPr>
          <p:cNvSpPr/>
          <p:nvPr/>
        </p:nvSpPr>
        <p:spPr>
          <a:xfrm>
            <a:off x="4533380" y="4190658"/>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a:extLst>
              <a:ext uri="{FF2B5EF4-FFF2-40B4-BE49-F238E27FC236}">
                <a16:creationId xmlns:a16="http://schemas.microsoft.com/office/drawing/2014/main" id="{AE5391B0-12B6-9252-FC27-6B0584A9831F}"/>
              </a:ext>
            </a:extLst>
          </p:cNvPr>
          <p:cNvSpPr txBox="1"/>
          <p:nvPr/>
        </p:nvSpPr>
        <p:spPr>
          <a:xfrm>
            <a:off x="4407718" y="4554961"/>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Biodiversiteit</a:t>
            </a:r>
          </a:p>
          <a:p>
            <a:pPr algn="ctr"/>
            <a:r>
              <a:rPr lang="nl-NL">
                <a:latin typeface="FedraSansPro-Demi" charset="0"/>
                <a:ea typeface="FedraSansPro-Demi" charset="0"/>
              </a:rPr>
              <a:t>De natuurlijke habitat niet vervuilen, beschadigen of uitputten en streven naar restauratie. </a:t>
            </a:r>
            <a:endParaRPr lang="nl-NL"/>
          </a:p>
        </p:txBody>
      </p:sp>
      <p:pic>
        <p:nvPicPr>
          <p:cNvPr id="16" name="Afbeelding 15">
            <a:extLst>
              <a:ext uri="{FF2B5EF4-FFF2-40B4-BE49-F238E27FC236}">
                <a16:creationId xmlns:a16="http://schemas.microsoft.com/office/drawing/2014/main" id="{DD0947CA-1C67-0246-D7B2-98078CAAF12F}"/>
              </a:ext>
            </a:extLst>
          </p:cNvPr>
          <p:cNvPicPr>
            <a:picLocks noChangeAspect="1"/>
          </p:cNvPicPr>
          <p:nvPr/>
        </p:nvPicPr>
        <p:blipFill>
          <a:blip r:embed="rId3"/>
          <a:stretch>
            <a:fillRect/>
          </a:stretch>
        </p:blipFill>
        <p:spPr>
          <a:xfrm>
            <a:off x="7552508" y="2089950"/>
            <a:ext cx="3635407" cy="4320000"/>
          </a:xfrm>
          <a:prstGeom prst="rect">
            <a:avLst/>
          </a:prstGeom>
        </p:spPr>
      </p:pic>
      <p:pic>
        <p:nvPicPr>
          <p:cNvPr id="18" name="Afbeelding 17">
            <a:extLst>
              <a:ext uri="{FF2B5EF4-FFF2-40B4-BE49-F238E27FC236}">
                <a16:creationId xmlns:a16="http://schemas.microsoft.com/office/drawing/2014/main" id="{59359D75-A352-65FA-E019-274F5C7D8095}"/>
              </a:ext>
            </a:extLst>
          </p:cNvPr>
          <p:cNvPicPr>
            <a:picLocks noChangeAspect="1"/>
          </p:cNvPicPr>
          <p:nvPr/>
        </p:nvPicPr>
        <p:blipFill>
          <a:blip r:embed="rId4"/>
          <a:stretch>
            <a:fillRect/>
          </a:stretch>
        </p:blipFill>
        <p:spPr>
          <a:xfrm rot="16200000">
            <a:off x="9925050" y="1306417"/>
            <a:ext cx="825500" cy="2032000"/>
          </a:xfrm>
          <a:prstGeom prst="rect">
            <a:avLst/>
          </a:prstGeom>
        </p:spPr>
      </p:pic>
    </p:spTree>
    <p:extLst>
      <p:ext uri="{BB962C8B-B14F-4D97-AF65-F5344CB8AC3E}">
        <p14:creationId xmlns:p14="http://schemas.microsoft.com/office/powerpoint/2010/main" val="2543066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Uitgangspunten </a:t>
            </a:r>
            <a:r>
              <a:rPr lang="nl-NL" sz="3600" err="1">
                <a:solidFill>
                  <a:schemeClr val="bg1"/>
                </a:solidFill>
              </a:rPr>
              <a:t>WEconomy</a:t>
            </a:r>
            <a:r>
              <a:rPr lang="nl-NL" sz="3600">
                <a:solidFill>
                  <a:schemeClr val="bg1"/>
                </a:solidFill>
              </a:rPr>
              <a:t> Transitiemodel</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9975"/>
            <a:ext cx="5040000" cy="4351338"/>
          </a:xfrm>
          <a:prstGeom prst="roundRect">
            <a:avLst/>
          </a:prstGeom>
          <a:ln w="28575">
            <a:solidFill>
              <a:srgbClr val="00B050"/>
            </a:solidFill>
          </a:ln>
        </p:spPr>
        <p:txBody>
          <a:bodyPr>
            <a:normAutofit/>
          </a:bodyPr>
          <a:lstStyle/>
          <a:p>
            <a:r>
              <a:rPr lang="nl-NL" sz="2400">
                <a:effectLst/>
              </a:rPr>
              <a:t>De kern van transitie is het zoeken naar - en realiseren van - nieuwe vormen van </a:t>
            </a:r>
            <a:r>
              <a:rPr lang="nl-NL" sz="2400" err="1">
                <a:effectLst/>
              </a:rPr>
              <a:t>waardecreatie</a:t>
            </a:r>
            <a:r>
              <a:rPr lang="nl-NL" sz="2400">
                <a:effectLst/>
              </a:rPr>
              <a:t>.</a:t>
            </a:r>
          </a:p>
          <a:p>
            <a:r>
              <a:rPr lang="nl-NL" sz="2400"/>
              <a:t>Dat betekent tegelijkertijd werken aan </a:t>
            </a:r>
            <a:r>
              <a:rPr lang="nl-NL" sz="2400" err="1"/>
              <a:t>waardecreatie</a:t>
            </a:r>
            <a:r>
              <a:rPr lang="nl-NL" sz="2400"/>
              <a:t> op vier vlakken: duurzaam, circulair, sociaal en ecologisch.</a:t>
            </a:r>
          </a:p>
          <a:p>
            <a:r>
              <a:rPr lang="nl-NL" sz="2400">
                <a:effectLst/>
              </a:rPr>
              <a:t>Dit heet: meervoudige </a:t>
            </a:r>
            <a:r>
              <a:rPr lang="nl-NL" sz="2400" err="1">
                <a:effectLst/>
              </a:rPr>
              <a:t>waardecreatie</a:t>
            </a:r>
            <a:r>
              <a:rPr lang="nl-NL" sz="2400">
                <a:effectLst/>
              </a:rPr>
              <a:t>.</a:t>
            </a:r>
          </a:p>
          <a:p>
            <a:endParaRPr lang="nl-NL" sz="26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0449"/>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a:t>Die t</a:t>
            </a:r>
            <a:r>
              <a:rPr lang="nl-NL" sz="2400">
                <a:effectLst/>
              </a:rPr>
              <a:t>ransitie krijgt vorm in een (langlopend) proces met activiteiten op verschillende niveaus.</a:t>
            </a:r>
            <a:endParaRPr lang="nl-NL" sz="2400"/>
          </a:p>
          <a:p>
            <a:r>
              <a:rPr lang="nl-NL" sz="2400"/>
              <a:t>De focus van dit proces is het organiseren van meervoudige </a:t>
            </a:r>
            <a:r>
              <a:rPr lang="nl-NL" sz="2400" err="1"/>
              <a:t>waardecreatie</a:t>
            </a:r>
            <a:r>
              <a:rPr lang="nl-NL" sz="2400"/>
              <a:t>.</a:t>
            </a:r>
          </a:p>
          <a:p>
            <a:r>
              <a:rPr lang="nl-NL" sz="2400"/>
              <a:t>Het  </a:t>
            </a:r>
            <a:r>
              <a:rPr lang="nl-NL" sz="2400" err="1"/>
              <a:t>WEconomy</a:t>
            </a:r>
            <a:r>
              <a:rPr lang="nl-NL" sz="2400"/>
              <a:t> Transitie-model reikt een systematiek aan om dat praktisch vorm te geven.</a:t>
            </a:r>
          </a:p>
          <a:p>
            <a:endParaRPr lang="nl-NL"/>
          </a:p>
        </p:txBody>
      </p:sp>
    </p:spTree>
    <p:extLst>
      <p:ext uri="{BB962C8B-B14F-4D97-AF65-F5344CB8AC3E}">
        <p14:creationId xmlns:p14="http://schemas.microsoft.com/office/powerpoint/2010/main" val="2355616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Dankwoord</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25625"/>
            <a:ext cx="10800000" cy="3314411"/>
          </a:xfrm>
          <a:prstGeom prst="roundRect">
            <a:avLst/>
          </a:prstGeom>
          <a:noFill/>
          <a:ln w="19050">
            <a:solidFill>
              <a:srgbClr val="00B050"/>
            </a:solidFill>
          </a:ln>
        </p:spPr>
        <p:txBody>
          <a:bodyPr>
            <a:normAutofit fontScale="92500" lnSpcReduction="10000"/>
          </a:bodyPr>
          <a:lstStyle/>
          <a:p>
            <a:r>
              <a:rPr lang="nl-NL" sz="2600" dirty="0"/>
              <a:t>Het </a:t>
            </a:r>
            <a:r>
              <a:rPr lang="nl-NL" sz="2600" dirty="0" err="1"/>
              <a:t>WEconomy</a:t>
            </a:r>
            <a:r>
              <a:rPr lang="nl-NL" sz="2600" dirty="0"/>
              <a:t> Transitiecanvas is gemaakt in opdracht van het Ministerie van Economische Zaken, </a:t>
            </a:r>
            <a:r>
              <a:rPr lang="nl-NL" sz="2600" dirty="0" err="1"/>
              <a:t>ClickNL</a:t>
            </a:r>
            <a:r>
              <a:rPr lang="nl-NL" sz="2600" dirty="0"/>
              <a:t> en CIRCONNECT. Wij zijn hen zeer erkentelijk voor deze opdracht.</a:t>
            </a:r>
          </a:p>
          <a:p>
            <a:r>
              <a:rPr lang="nl-NL" sz="2600" dirty="0"/>
              <a:t>Het </a:t>
            </a:r>
            <a:r>
              <a:rPr lang="nl-NL" sz="2600" dirty="0" err="1"/>
              <a:t>WEconomy</a:t>
            </a:r>
            <a:r>
              <a:rPr lang="nl-NL" sz="2600" dirty="0"/>
              <a:t> Transitiecanvas is ontwikkeld met ruim 100 mensen uit de praktijk in gesprekken, workshops en feedback. Hun input is onontbeerlijk geweest waarvoor grote dank.</a:t>
            </a:r>
          </a:p>
          <a:p>
            <a:r>
              <a:rPr lang="nl-NL" sz="2600" dirty="0"/>
              <a:t>Het </a:t>
            </a:r>
            <a:r>
              <a:rPr lang="nl-NL" sz="2600" dirty="0" err="1"/>
              <a:t>WEconomy</a:t>
            </a:r>
            <a:r>
              <a:rPr lang="nl-NL" sz="2600" dirty="0"/>
              <a:t> Transitiecanvas is gerealiseerd door een </a:t>
            </a:r>
            <a:r>
              <a:rPr lang="nl-NL" sz="2600" dirty="0" err="1"/>
              <a:t>top-team</a:t>
            </a:r>
            <a:r>
              <a:rPr lang="nl-NL" sz="2600" dirty="0"/>
              <a:t> van professionals. Zonder hun toewijding was dit resultaat er niet gekomen. Veel dank daarvoor. </a:t>
            </a:r>
          </a:p>
          <a:p>
            <a:endParaRPr lang="nl-NL" sz="2600" i="1" dirty="0"/>
          </a:p>
          <a:p>
            <a:endParaRPr lang="nl-NL"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3462523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 (1)</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38199" y="1825625"/>
            <a:ext cx="5040000" cy="4351338"/>
          </a:xfrm>
          <a:prstGeom prst="roundRect">
            <a:avLst/>
          </a:prstGeom>
          <a:ln w="28575">
            <a:solidFill>
              <a:srgbClr val="00B050"/>
            </a:solidFill>
          </a:ln>
        </p:spPr>
        <p:txBody>
          <a:bodyPr>
            <a:normAutofit lnSpcReduction="10000"/>
          </a:bodyPr>
          <a:lstStyle/>
          <a:p>
            <a:r>
              <a:rPr lang="nl-NL" sz="2600" dirty="0">
                <a:effectLst/>
              </a:rPr>
              <a:t>Het </a:t>
            </a:r>
            <a:r>
              <a:rPr lang="nl-NL" sz="2600" dirty="0" err="1">
                <a:effectLst/>
              </a:rPr>
              <a:t>WEconomy</a:t>
            </a:r>
            <a:r>
              <a:rPr lang="nl-NL" sz="2600" dirty="0">
                <a:effectLst/>
              </a:rPr>
              <a:t> transitiemodel is opgebouwd uit drie fasen: </a:t>
            </a:r>
            <a:br>
              <a:rPr lang="nl-NL" sz="2600" dirty="0">
                <a:effectLst/>
              </a:rPr>
            </a:br>
            <a:r>
              <a:rPr lang="nl-NL" sz="2600" dirty="0">
                <a:effectLst/>
              </a:rPr>
              <a:t>de Programmafase, de Organiseerfase en de Resultaatfase.</a:t>
            </a:r>
          </a:p>
          <a:p>
            <a:r>
              <a:rPr lang="nl-NL" sz="2600" dirty="0">
                <a:effectLst/>
              </a:rPr>
              <a:t>Deze drie fasen zijn uitgewerkt in 15 bouwstenen.</a:t>
            </a:r>
          </a:p>
          <a:p>
            <a:r>
              <a:rPr lang="nl-NL" sz="2600" dirty="0"/>
              <a:t>Drie bouwstenen in de eerste fasen, tien bouwstenen in de tweede en twee in de derde fase.</a:t>
            </a:r>
            <a:endParaRPr lang="nl-NL" sz="2600" dirty="0">
              <a:effectLst/>
            </a:endParaRPr>
          </a:p>
          <a:p>
            <a:endParaRPr lang="nl-NL" dirty="0"/>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600"/>
              <a:t>De drie bouwstenen van de Programmafase zijn: Ambitie formuleren, QuickScan maken en Strategisch kiezen.</a:t>
            </a:r>
          </a:p>
          <a:p>
            <a:r>
              <a:rPr lang="nl-NL" sz="2600"/>
              <a:t>De Organiseerfase  bestaan uit  vijf primaire en vijf ondersteunende bouwstenen. </a:t>
            </a:r>
          </a:p>
          <a:p>
            <a:r>
              <a:rPr lang="nl-NL" sz="2600"/>
              <a:t>De twee bouwstenen van de Resultaatfase zijn: Resultaat bepalen en Rapporteren en Communiceren.</a:t>
            </a:r>
          </a:p>
          <a:p>
            <a:endParaRPr lang="nl-NL" sz="2600"/>
          </a:p>
          <a:p>
            <a:endParaRPr lang="nl-NL"/>
          </a:p>
        </p:txBody>
      </p:sp>
    </p:spTree>
    <p:extLst>
      <p:ext uri="{BB962C8B-B14F-4D97-AF65-F5344CB8AC3E}">
        <p14:creationId xmlns:p14="http://schemas.microsoft.com/office/powerpoint/2010/main" val="3433765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 (2)</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38199" y="1825625"/>
            <a:ext cx="5040000" cy="4351338"/>
          </a:xfrm>
          <a:prstGeom prst="roundRect">
            <a:avLst/>
          </a:prstGeom>
          <a:ln w="28575">
            <a:solidFill>
              <a:srgbClr val="00B050"/>
            </a:solidFill>
          </a:ln>
        </p:spPr>
        <p:txBody>
          <a:bodyPr>
            <a:normAutofit fontScale="92500" lnSpcReduction="10000"/>
          </a:bodyPr>
          <a:lstStyle/>
          <a:p>
            <a:pPr marL="0" indent="0">
              <a:buNone/>
            </a:pPr>
            <a:r>
              <a:rPr lang="nl-NL" sz="2400"/>
              <a:t>V</a:t>
            </a:r>
            <a:r>
              <a:rPr lang="nl-NL" sz="2400">
                <a:effectLst/>
              </a:rPr>
              <a:t>ijf primaire bouwstenen:</a:t>
            </a:r>
          </a:p>
          <a:p>
            <a:r>
              <a:rPr lang="nl-NL" sz="2400"/>
              <a:t>Het o</a:t>
            </a:r>
            <a:r>
              <a:rPr lang="nl-NL" sz="2400">
                <a:effectLst/>
              </a:rPr>
              <a:t>ntwikkelen van een passende organisatievorm.</a:t>
            </a:r>
          </a:p>
          <a:p>
            <a:r>
              <a:rPr lang="nl-NL" sz="2400"/>
              <a:t>Samenstellen van een (flexibele) coalitie.</a:t>
            </a:r>
          </a:p>
          <a:p>
            <a:r>
              <a:rPr lang="nl-NL" sz="2400">
                <a:effectLst/>
              </a:rPr>
              <a:t>Regie en programmamanagement vormgeven.</a:t>
            </a:r>
          </a:p>
          <a:p>
            <a:r>
              <a:rPr lang="nl-NL" sz="2400">
                <a:effectLst/>
              </a:rPr>
              <a:t>Competenties analyseren en/of aanpassen.</a:t>
            </a:r>
          </a:p>
          <a:p>
            <a:r>
              <a:rPr lang="nl-NL" sz="2400"/>
              <a:t>Een collectief businessmodel ontwikkelen of aanpassen.</a:t>
            </a:r>
            <a:endParaRPr lang="nl-NL" sz="2400">
              <a:effectLst/>
            </a:endParaRPr>
          </a:p>
          <a:p>
            <a:pPr marL="0" indent="0">
              <a:buNone/>
            </a:pPr>
            <a:endParaRPr lang="nl-NL" sz="24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200"/>
              <a:t>Vijf ondersteunende bouwstenen:</a:t>
            </a:r>
          </a:p>
          <a:p>
            <a:r>
              <a:rPr lang="nl-NL" sz="2200">
                <a:ea typeface="FEDRASANSPRO-DEMI" panose="020B0503040000020004" pitchFamily="34" charset="0"/>
              </a:rPr>
              <a:t>De technologische ontwikkelingen volgen.</a:t>
            </a:r>
          </a:p>
          <a:p>
            <a:r>
              <a:rPr lang="nl-NL" sz="2200">
                <a:ea typeface="FEDRASANSPRO-DEMI" panose="020B0503040000020004" pitchFamily="34" charset="0"/>
              </a:rPr>
              <a:t>De financiële middelen regelen.</a:t>
            </a:r>
          </a:p>
          <a:p>
            <a:r>
              <a:rPr lang="nl-NL" sz="2200">
                <a:ea typeface="FEDRASANSPRO-DEMI" panose="020B0503040000020004" pitchFamily="34" charset="0"/>
              </a:rPr>
              <a:t>Relevante informatiestromen managen.</a:t>
            </a:r>
          </a:p>
          <a:p>
            <a:r>
              <a:rPr lang="nl-NL" sz="2200">
                <a:ea typeface="FEDRASANSPRO-DEMI" panose="020B0503040000020004" pitchFamily="34" charset="0"/>
              </a:rPr>
              <a:t>De grondstofstromen beheren.</a:t>
            </a:r>
          </a:p>
          <a:p>
            <a:r>
              <a:rPr lang="nl-NL" sz="2200">
                <a:ea typeface="FEDRASANSPRO-DEMI" panose="020B0503040000020004" pitchFamily="34" charset="0"/>
              </a:rPr>
              <a:t>De institutionele context – indien mogelijk - aanpassen.</a:t>
            </a:r>
          </a:p>
          <a:p>
            <a:endParaRPr lang="nl-NL" sz="2600"/>
          </a:p>
          <a:p>
            <a:endParaRPr lang="nl-NL" sz="2600"/>
          </a:p>
          <a:p>
            <a:endParaRPr lang="nl-NL"/>
          </a:p>
        </p:txBody>
      </p:sp>
    </p:spTree>
    <p:extLst>
      <p:ext uri="{BB962C8B-B14F-4D97-AF65-F5344CB8AC3E}">
        <p14:creationId xmlns:p14="http://schemas.microsoft.com/office/powerpoint/2010/main" val="3643852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Uitklapmenu</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38199" y="1825625"/>
            <a:ext cx="5040000" cy="4351338"/>
          </a:xfrm>
          <a:prstGeom prst="roundRect">
            <a:avLst/>
          </a:prstGeom>
          <a:ln w="28575">
            <a:solidFill>
              <a:srgbClr val="00B050"/>
            </a:solidFill>
          </a:ln>
        </p:spPr>
        <p:txBody>
          <a:bodyPr>
            <a:normAutofit fontScale="85000" lnSpcReduction="10000"/>
          </a:bodyPr>
          <a:lstStyle/>
          <a:p>
            <a:pPr marL="0" indent="0">
              <a:buNone/>
            </a:pPr>
            <a:r>
              <a:rPr lang="nl-NL" sz="2400" dirty="0"/>
              <a:t>Elke bouwsteen heeft een ‘uitklapmenu’ waarin de volgende zaken aangereikt worden:</a:t>
            </a:r>
            <a:endParaRPr lang="nl-NL" sz="2400" dirty="0">
              <a:effectLst/>
            </a:endParaRPr>
          </a:p>
          <a:p>
            <a:r>
              <a:rPr lang="nl-NL" sz="2400" dirty="0"/>
              <a:t>Een korte inleiding</a:t>
            </a:r>
          </a:p>
          <a:p>
            <a:r>
              <a:rPr lang="nl-NL" sz="2400" dirty="0">
                <a:effectLst/>
              </a:rPr>
              <a:t>Gaat vergezeld van een korte video (3 minuten) die naar wens te bekijken is.</a:t>
            </a:r>
          </a:p>
          <a:p>
            <a:r>
              <a:rPr lang="nl-NL" sz="2400" dirty="0"/>
              <a:t>Doet een voorstel voor een aanpak</a:t>
            </a:r>
          </a:p>
          <a:p>
            <a:r>
              <a:rPr lang="nl-NL" sz="2400" dirty="0">
                <a:effectLst/>
              </a:rPr>
              <a:t>Reikt verschillen (Open Acces) instrumenten aan om de bouwsteen in kwestie uit te werken</a:t>
            </a:r>
          </a:p>
          <a:p>
            <a:r>
              <a:rPr lang="nl-NL" sz="2400" dirty="0">
                <a:effectLst/>
              </a:rPr>
              <a:t>Heeft tot slot additioneel materiaal zoals een extra video, rapport of artikel. </a:t>
            </a:r>
          </a:p>
          <a:p>
            <a:pPr marL="0" indent="0">
              <a:buNone/>
            </a:pPr>
            <a:endParaRPr lang="nl-NL" sz="2400" dirty="0">
              <a:effectLst/>
            </a:endParaRPr>
          </a:p>
          <a:p>
            <a:endParaRPr lang="nl-NL" dirty="0"/>
          </a:p>
        </p:txBody>
      </p:sp>
      <p:pic>
        <p:nvPicPr>
          <p:cNvPr id="7" name="Afbeelding 6">
            <a:extLst>
              <a:ext uri="{FF2B5EF4-FFF2-40B4-BE49-F238E27FC236}">
                <a16:creationId xmlns:a16="http://schemas.microsoft.com/office/drawing/2014/main" id="{7BE13208-0C4F-11AC-B119-CA0A8A988D8C}"/>
              </a:ext>
            </a:extLst>
          </p:cNvPr>
          <p:cNvPicPr>
            <a:picLocks noChangeAspect="1"/>
          </p:cNvPicPr>
          <p:nvPr/>
        </p:nvPicPr>
        <p:blipFill>
          <a:blip r:embed="rId2"/>
          <a:stretch>
            <a:fillRect/>
          </a:stretch>
        </p:blipFill>
        <p:spPr>
          <a:xfrm>
            <a:off x="6572437" y="4016963"/>
            <a:ext cx="2075288" cy="2160000"/>
          </a:xfrm>
          <a:prstGeom prst="rect">
            <a:avLst/>
          </a:prstGeom>
        </p:spPr>
      </p:pic>
    </p:spTree>
    <p:extLst>
      <p:ext uri="{BB962C8B-B14F-4D97-AF65-F5344CB8AC3E}">
        <p14:creationId xmlns:p14="http://schemas.microsoft.com/office/powerpoint/2010/main" val="417060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Drie uitganspunten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7999" y="1709513"/>
            <a:ext cx="10799999" cy="4896000"/>
          </a:xfrm>
          <a:prstGeom prst="roundRect">
            <a:avLst/>
          </a:prstGeom>
          <a:ln w="28575">
            <a:solidFill>
              <a:srgbClr val="00B050"/>
            </a:solidFill>
          </a:ln>
        </p:spPr>
        <p:txBody>
          <a:bodyPr>
            <a:normAutofit/>
          </a:bodyPr>
          <a:lstStyle/>
          <a:p>
            <a:pPr marL="0" indent="0">
              <a:buNone/>
            </a:pPr>
            <a:r>
              <a:rPr lang="nl-NL" sz="2400" dirty="0"/>
              <a:t>Het transitiecanvas is gebaseerd op drie belangrijke uitganspunten: </a:t>
            </a:r>
            <a:endParaRPr lang="nl-NL" sz="2400" dirty="0">
              <a:effectLst/>
            </a:endParaRPr>
          </a:p>
          <a:p>
            <a:pPr marL="0" indent="0">
              <a:buNone/>
            </a:pPr>
            <a:endParaRPr lang="nl-NL" sz="2400" dirty="0">
              <a:effectLst/>
            </a:endParaRPr>
          </a:p>
          <a:p>
            <a:r>
              <a:rPr lang="nl-NL" sz="2400" dirty="0"/>
              <a:t>Transitie moet resulteren in (meervoudige) </a:t>
            </a:r>
            <a:r>
              <a:rPr lang="nl-NL" sz="2400" dirty="0" err="1"/>
              <a:t>waardecreatie</a:t>
            </a:r>
            <a:r>
              <a:rPr lang="nl-NL" sz="2400" dirty="0"/>
              <a:t>: de basis voor toekomstig succes is samen werken aan meerdere vormen van waarde.</a:t>
            </a:r>
            <a:endParaRPr lang="nl-NL" sz="2400" dirty="0">
              <a:effectLst/>
            </a:endParaRPr>
          </a:p>
          <a:p>
            <a:r>
              <a:rPr lang="nl-NL" sz="2400" dirty="0"/>
              <a:t>Transitie vraagt om organisatieontwikkeling: een transitie zo goed mogelijk realiseren vraagt om het vormgeven van bijpassende – vaak nieuwe – organisatievormen.</a:t>
            </a:r>
          </a:p>
          <a:p>
            <a:r>
              <a:rPr lang="nl-NL" sz="2400" dirty="0"/>
              <a:t>Daarbij gelden </a:t>
            </a:r>
            <a:r>
              <a:rPr lang="nl-NL" sz="2400" i="1" dirty="0"/>
              <a:t>drie</a:t>
            </a:r>
            <a:r>
              <a:rPr lang="nl-NL" sz="2400" dirty="0"/>
              <a:t> ontwerpprincipes: </a:t>
            </a:r>
            <a:r>
              <a:rPr lang="nl-NL" sz="2400" dirty="0">
                <a:effectLst/>
                <a:latin typeface="Arial" panose="020B0604020202020204" pitchFamily="34" charset="0"/>
                <a:ea typeface="Aptos" panose="020B0004020202020204" pitchFamily="34" charset="0"/>
              </a:rPr>
              <a:t>schaal, samen en systeem</a:t>
            </a:r>
            <a:r>
              <a:rPr lang="nl-NL" sz="2400" dirty="0">
                <a:latin typeface="Arial" panose="020B0604020202020204" pitchFamily="34" charset="0"/>
                <a:ea typeface="Aptos" panose="020B0004020202020204" pitchFamily="34" charset="0"/>
              </a:rPr>
              <a:t>.</a:t>
            </a:r>
            <a:endParaRPr lang="nl-NL" sz="2400" dirty="0"/>
          </a:p>
        </p:txBody>
      </p:sp>
    </p:spTree>
    <p:extLst>
      <p:ext uri="{BB962C8B-B14F-4D97-AF65-F5344CB8AC3E}">
        <p14:creationId xmlns:p14="http://schemas.microsoft.com/office/powerpoint/2010/main" val="3057465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Meervoudige </a:t>
            </a:r>
            <a:r>
              <a:rPr lang="nl-NL" sz="3600" dirty="0" err="1">
                <a:solidFill>
                  <a:schemeClr val="bg1"/>
                </a:solidFill>
              </a:rPr>
              <a:t>waardecreatie</a:t>
            </a:r>
            <a:endParaRPr lang="nl-NL" sz="3600" dirty="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4286851" y="6152355"/>
            <a:ext cx="361829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5, blz. 13</a:t>
            </a:r>
          </a:p>
        </p:txBody>
      </p:sp>
      <p:pic>
        <p:nvPicPr>
          <p:cNvPr id="5" name="Afbeelding 4">
            <a:extLst>
              <a:ext uri="{FF2B5EF4-FFF2-40B4-BE49-F238E27FC236}">
                <a16:creationId xmlns:a16="http://schemas.microsoft.com/office/drawing/2014/main" id="{C0D38622-0972-DDB9-2A95-3112FAECFABC}"/>
              </a:ext>
            </a:extLst>
          </p:cNvPr>
          <p:cNvPicPr>
            <a:picLocks noChangeAspect="1"/>
          </p:cNvPicPr>
          <p:nvPr/>
        </p:nvPicPr>
        <p:blipFill rotWithShape="1">
          <a:blip r:embed="rId2"/>
          <a:srcRect l="19945" t="9218"/>
          <a:stretch/>
        </p:blipFill>
        <p:spPr>
          <a:xfrm>
            <a:off x="3283354" y="1638740"/>
            <a:ext cx="5625292" cy="4320000"/>
          </a:xfrm>
          <a:prstGeom prst="rect">
            <a:avLst/>
          </a:prstGeom>
        </p:spPr>
      </p:pic>
    </p:spTree>
    <p:extLst>
      <p:ext uri="{BB962C8B-B14F-4D97-AF65-F5344CB8AC3E}">
        <p14:creationId xmlns:p14="http://schemas.microsoft.com/office/powerpoint/2010/main" val="37281505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Fasen organisatieontwikkeling</a:t>
            </a:r>
          </a:p>
        </p:txBody>
      </p:sp>
      <p:pic>
        <p:nvPicPr>
          <p:cNvPr id="7" name="Afbeelding 6">
            <a:extLst>
              <a:ext uri="{FF2B5EF4-FFF2-40B4-BE49-F238E27FC236}">
                <a16:creationId xmlns:a16="http://schemas.microsoft.com/office/drawing/2014/main" id="{24C96D9A-C45D-19AE-BE3A-577B3B3085DB}"/>
              </a:ext>
            </a:extLst>
          </p:cNvPr>
          <p:cNvPicPr>
            <a:picLocks noChangeAspect="1"/>
          </p:cNvPicPr>
          <p:nvPr/>
        </p:nvPicPr>
        <p:blipFill rotWithShape="1">
          <a:blip r:embed="rId3"/>
          <a:srcRect l="3742" r="2067"/>
          <a:stretch/>
        </p:blipFill>
        <p:spPr>
          <a:xfrm>
            <a:off x="828000" y="4164311"/>
            <a:ext cx="10800000" cy="2382560"/>
          </a:xfrm>
          <a:prstGeom prst="rect">
            <a:avLst/>
          </a:prstGeom>
        </p:spPr>
      </p:pic>
      <p:sp>
        <p:nvSpPr>
          <p:cNvPr id="8" name="Tekstvak 7">
            <a:extLst>
              <a:ext uri="{FF2B5EF4-FFF2-40B4-BE49-F238E27FC236}">
                <a16:creationId xmlns:a16="http://schemas.microsoft.com/office/drawing/2014/main" id="{86A4196D-6ACA-A082-4FAB-A08BF760C84C}"/>
              </a:ext>
            </a:extLst>
          </p:cNvPr>
          <p:cNvSpPr txBox="1"/>
          <p:nvPr/>
        </p:nvSpPr>
        <p:spPr>
          <a:xfrm>
            <a:off x="4069206" y="6152356"/>
            <a:ext cx="373858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Figuur 1, blz. 9</a:t>
            </a:r>
          </a:p>
        </p:txBody>
      </p:sp>
      <p:sp>
        <p:nvSpPr>
          <p:cNvPr id="3" name="Tijdelijke aanduiding voor inhoud 2">
            <a:extLst>
              <a:ext uri="{FF2B5EF4-FFF2-40B4-BE49-F238E27FC236}">
                <a16:creationId xmlns:a16="http://schemas.microsoft.com/office/drawing/2014/main" id="{87851984-8292-BB98-B806-A697967AA57C}"/>
              </a:ext>
            </a:extLst>
          </p:cNvPr>
          <p:cNvSpPr>
            <a:spLocks noGrp="1"/>
          </p:cNvSpPr>
          <p:nvPr>
            <p:ph idx="1"/>
          </p:nvPr>
        </p:nvSpPr>
        <p:spPr>
          <a:xfrm>
            <a:off x="898500" y="1700213"/>
            <a:ext cx="5040000" cy="2464098"/>
          </a:xfrm>
          <a:prstGeom prst="roundRect">
            <a:avLst/>
          </a:prstGeom>
          <a:ln w="28575">
            <a:solidFill>
              <a:srgbClr val="00B050"/>
            </a:solidFill>
          </a:ln>
        </p:spPr>
        <p:txBody>
          <a:bodyPr>
            <a:normAutofit fontScale="92500" lnSpcReduction="10000"/>
          </a:bodyPr>
          <a:lstStyle/>
          <a:p>
            <a:r>
              <a:rPr lang="nl-NL" sz="2400" dirty="0">
                <a:effectLst/>
              </a:rPr>
              <a:t>De grondgedachte van het </a:t>
            </a:r>
            <a:r>
              <a:rPr lang="nl-NL" sz="2400" dirty="0" err="1">
                <a:effectLst/>
              </a:rPr>
              <a:t>WEconomy</a:t>
            </a:r>
            <a:r>
              <a:rPr lang="nl-NL" sz="2400" dirty="0">
                <a:effectLst/>
              </a:rPr>
              <a:t> model is dat transitie vorm krijgt in veranderende vormen van organiseren. </a:t>
            </a:r>
          </a:p>
          <a:p>
            <a:r>
              <a:rPr lang="nl-NL" sz="2400" dirty="0"/>
              <a:t>Er is sprake van een ontwikkelproces waarin gezocht wordt naar de best passende organisatievormen.</a:t>
            </a:r>
            <a:endParaRPr lang="nl-NL" sz="2400" dirty="0">
              <a:effectLst/>
            </a:endParaRPr>
          </a:p>
        </p:txBody>
      </p:sp>
      <p:sp>
        <p:nvSpPr>
          <p:cNvPr id="5" name="Tijdelijke aanduiding voor inhoud 2">
            <a:extLst>
              <a:ext uri="{FF2B5EF4-FFF2-40B4-BE49-F238E27FC236}">
                <a16:creationId xmlns:a16="http://schemas.microsoft.com/office/drawing/2014/main" id="{16601388-42CB-F17A-0F0E-06877EDE63C4}"/>
              </a:ext>
            </a:extLst>
          </p:cNvPr>
          <p:cNvSpPr txBox="1">
            <a:spLocks/>
          </p:cNvSpPr>
          <p:nvPr/>
        </p:nvSpPr>
        <p:spPr>
          <a:xfrm>
            <a:off x="6588000" y="1700213"/>
            <a:ext cx="5040000" cy="2464098"/>
          </a:xfrm>
          <a:prstGeom prst="roundRect">
            <a:avLst/>
          </a:prstGeom>
          <a:ln w="28575">
            <a:solidFill>
              <a:srgbClr val="00B050"/>
            </a:solidFill>
          </a:ln>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a:t>Dat is concreet gemaakt door bij de primaire en ondersteunende bouwstenen telkens vijf fasen te onderscheiden. </a:t>
            </a:r>
          </a:p>
          <a:p>
            <a:r>
              <a:rPr lang="nl-NL" sz="2400"/>
              <a:t>Zo wordt op meerdere niveaus een ontwikkeling zichtbaar. Het betreft een perspectief, geen dwingende route.</a:t>
            </a:r>
          </a:p>
        </p:txBody>
      </p:sp>
    </p:spTree>
    <p:extLst>
      <p:ext uri="{BB962C8B-B14F-4D97-AF65-F5344CB8AC3E}">
        <p14:creationId xmlns:p14="http://schemas.microsoft.com/office/powerpoint/2010/main" val="8270632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Ontwerpprincipes transitieprogramma’s</a:t>
            </a:r>
          </a:p>
        </p:txBody>
      </p:sp>
      <p:pic>
        <p:nvPicPr>
          <p:cNvPr id="4" name="Afbeelding 3">
            <a:extLst>
              <a:ext uri="{FF2B5EF4-FFF2-40B4-BE49-F238E27FC236}">
                <a16:creationId xmlns:a16="http://schemas.microsoft.com/office/drawing/2014/main" id="{51418B8D-CC84-8662-EB15-457395266039}"/>
              </a:ext>
            </a:extLst>
          </p:cNvPr>
          <p:cNvPicPr>
            <a:picLocks noChangeAspect="1"/>
          </p:cNvPicPr>
          <p:nvPr/>
        </p:nvPicPr>
        <p:blipFill>
          <a:blip r:embed="rId2"/>
          <a:stretch>
            <a:fillRect/>
          </a:stretch>
        </p:blipFill>
        <p:spPr>
          <a:xfrm>
            <a:off x="973479" y="1685490"/>
            <a:ext cx="4866506" cy="3960000"/>
          </a:xfrm>
          <a:prstGeom prst="rect">
            <a:avLst/>
          </a:prstGeom>
        </p:spPr>
      </p:pic>
      <p:sp>
        <p:nvSpPr>
          <p:cNvPr id="3" name="Tijdelijke aanduiding voor inhoud 2">
            <a:extLst>
              <a:ext uri="{FF2B5EF4-FFF2-40B4-BE49-F238E27FC236}">
                <a16:creationId xmlns:a16="http://schemas.microsoft.com/office/drawing/2014/main" id="{6E0F4E80-EEED-9B42-EF90-51F12C92DC19}"/>
              </a:ext>
            </a:extLst>
          </p:cNvPr>
          <p:cNvSpPr txBox="1">
            <a:spLocks/>
          </p:cNvSpPr>
          <p:nvPr/>
        </p:nvSpPr>
        <p:spPr>
          <a:xfrm>
            <a:off x="6303600" y="1830019"/>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a:t>Bij het ontwikkelen van een transitie-programma wordt uitgegaan van drie ontwerpprincipes:</a:t>
            </a:r>
          </a:p>
          <a:p>
            <a:r>
              <a:rPr lang="nl-NL" sz="2000"/>
              <a:t>Schaal: kies bij het </a:t>
            </a:r>
            <a:r>
              <a:rPr lang="nl-NL" sz="2000">
                <a:effectLst/>
                <a:ea typeface="DengXian" panose="02010600030101010101" pitchFamily="2" charset="-122"/>
              </a:rPr>
              <a:t>ontwerp van een programma gelijk voor de (optimaal) passende omvang van een project. </a:t>
            </a:r>
            <a:endParaRPr lang="nl-NL" sz="2000"/>
          </a:p>
          <a:p>
            <a:r>
              <a:rPr lang="nl-NL" sz="2000"/>
              <a:t>Samen: werk met </a:t>
            </a:r>
            <a:r>
              <a:rPr lang="nl-NL" sz="2000">
                <a:effectLst/>
                <a:ea typeface="DengXian" panose="02010600030101010101" pitchFamily="2" charset="-122"/>
              </a:rPr>
              <a:t>concrete en liefst meetbare doelen gebaseerd op  meervoudige </a:t>
            </a:r>
            <a:r>
              <a:rPr lang="nl-NL" sz="2000" err="1">
                <a:effectLst/>
                <a:ea typeface="DengXian" panose="02010600030101010101" pitchFamily="2" charset="-122"/>
              </a:rPr>
              <a:t>waardecreatie</a:t>
            </a:r>
            <a:endParaRPr lang="nl-NL" sz="2000"/>
          </a:p>
          <a:p>
            <a:r>
              <a:rPr lang="nl-NL" sz="2000"/>
              <a:t>Systeem: zo goed mogelijk zorgen voor </a:t>
            </a:r>
            <a:r>
              <a:rPr lang="nl-NL" sz="2000">
                <a:effectLst/>
                <a:ea typeface="DengXian" panose="02010600030101010101" pitchFamily="2" charset="-122"/>
              </a:rPr>
              <a:t>aansluiting op de institutionele context met haar regels en afspraken</a:t>
            </a:r>
            <a:endParaRPr lang="nl-NL" sz="2000"/>
          </a:p>
          <a:p>
            <a:endParaRPr lang="nl-NL" sz="2600"/>
          </a:p>
          <a:p>
            <a:endParaRPr lang="nl-NL"/>
          </a:p>
        </p:txBody>
      </p:sp>
      <p:sp>
        <p:nvSpPr>
          <p:cNvPr id="8" name="Tekstvak 7">
            <a:extLst>
              <a:ext uri="{FF2B5EF4-FFF2-40B4-BE49-F238E27FC236}">
                <a16:creationId xmlns:a16="http://schemas.microsoft.com/office/drawing/2014/main" id="{86A4196D-6ACA-A082-4FAB-A08BF760C84C}"/>
              </a:ext>
            </a:extLst>
          </p:cNvPr>
          <p:cNvSpPr txBox="1"/>
          <p:nvPr/>
        </p:nvSpPr>
        <p:spPr>
          <a:xfrm>
            <a:off x="1820121" y="5602475"/>
            <a:ext cx="2730821"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10, blz. 15</a:t>
            </a:r>
          </a:p>
        </p:txBody>
      </p:sp>
    </p:spTree>
    <p:extLst>
      <p:ext uri="{BB962C8B-B14F-4D97-AF65-F5344CB8AC3E}">
        <p14:creationId xmlns:p14="http://schemas.microsoft.com/office/powerpoint/2010/main" val="2934628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Eigen aanpak transitieprogramma</a:t>
            </a:r>
          </a:p>
        </p:txBody>
      </p:sp>
      <p:sp>
        <p:nvSpPr>
          <p:cNvPr id="8" name="Tekstvak 7">
            <a:extLst>
              <a:ext uri="{FF2B5EF4-FFF2-40B4-BE49-F238E27FC236}">
                <a16:creationId xmlns:a16="http://schemas.microsoft.com/office/drawing/2014/main" id="{86A4196D-6ACA-A082-4FAB-A08BF760C84C}"/>
              </a:ext>
            </a:extLst>
          </p:cNvPr>
          <p:cNvSpPr txBox="1"/>
          <p:nvPr/>
        </p:nvSpPr>
        <p:spPr>
          <a:xfrm>
            <a:off x="2346687" y="6024221"/>
            <a:ext cx="2730820"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22, blz.35</a:t>
            </a:r>
          </a:p>
        </p:txBody>
      </p:sp>
      <p:pic>
        <p:nvPicPr>
          <p:cNvPr id="5" name="Afbeelding 4">
            <a:extLst>
              <a:ext uri="{FF2B5EF4-FFF2-40B4-BE49-F238E27FC236}">
                <a16:creationId xmlns:a16="http://schemas.microsoft.com/office/drawing/2014/main" id="{0AD3BD56-11B8-DB11-E335-4AFCD1D82D8A}"/>
              </a:ext>
            </a:extLst>
          </p:cNvPr>
          <p:cNvPicPr>
            <a:picLocks noChangeAspect="1"/>
          </p:cNvPicPr>
          <p:nvPr/>
        </p:nvPicPr>
        <p:blipFill>
          <a:blip r:embed="rId2"/>
          <a:stretch>
            <a:fillRect/>
          </a:stretch>
        </p:blipFill>
        <p:spPr>
          <a:xfrm>
            <a:off x="1328195" y="1477960"/>
            <a:ext cx="5006197" cy="4536000"/>
          </a:xfrm>
          <a:prstGeom prst="rect">
            <a:avLst/>
          </a:prstGeom>
        </p:spPr>
      </p:pic>
      <p:sp>
        <p:nvSpPr>
          <p:cNvPr id="3" name="Tijdelijke aanduiding voor inhoud 2">
            <a:extLst>
              <a:ext uri="{FF2B5EF4-FFF2-40B4-BE49-F238E27FC236}">
                <a16:creationId xmlns:a16="http://schemas.microsoft.com/office/drawing/2014/main" id="{9503B013-E9DD-8D40-9970-476D969AD788}"/>
              </a:ext>
            </a:extLst>
          </p:cNvPr>
          <p:cNvSpPr>
            <a:spLocks noGrp="1"/>
          </p:cNvSpPr>
          <p:nvPr>
            <p:ph idx="1"/>
          </p:nvPr>
        </p:nvSpPr>
        <p:spPr>
          <a:xfrm>
            <a:off x="6522599" y="1691599"/>
            <a:ext cx="5105401" cy="4809921"/>
          </a:xfrm>
          <a:prstGeom prst="roundRect">
            <a:avLst/>
          </a:prstGeom>
          <a:ln w="28575">
            <a:solidFill>
              <a:srgbClr val="00B050"/>
            </a:solidFill>
          </a:ln>
        </p:spPr>
        <p:txBody>
          <a:bodyPr>
            <a:normAutofit/>
          </a:bodyPr>
          <a:lstStyle/>
          <a:p>
            <a:pPr marL="0" indent="0">
              <a:buNone/>
            </a:pPr>
            <a:r>
              <a:rPr lang="nl-NL" sz="2400"/>
              <a:t>Elk transitieprogramma kent zijn eigen focus, ambitie en aanpak. </a:t>
            </a:r>
          </a:p>
          <a:p>
            <a:r>
              <a:rPr lang="nl-NL" sz="2400"/>
              <a:t>Het </a:t>
            </a:r>
            <a:r>
              <a:rPr lang="nl-NL" sz="2400" i="1"/>
              <a:t>doel</a:t>
            </a:r>
            <a:r>
              <a:rPr lang="nl-NL" sz="2400"/>
              <a:t> van t</a:t>
            </a:r>
            <a:r>
              <a:rPr lang="nl-NL" sz="2400">
                <a:effectLst/>
              </a:rPr>
              <a:t>ransitie-programm</a:t>
            </a:r>
            <a:r>
              <a:rPr lang="nl-NL" sz="2400"/>
              <a:t>a’s kan verschillen (mobiliteit, voedsel of ...).</a:t>
            </a:r>
            <a:endParaRPr lang="nl-NL" sz="2400">
              <a:effectLst/>
            </a:endParaRPr>
          </a:p>
          <a:p>
            <a:r>
              <a:rPr lang="nl-NL" sz="2400">
                <a:effectLst/>
              </a:rPr>
              <a:t>De </a:t>
            </a:r>
            <a:r>
              <a:rPr lang="nl-NL" sz="2400" i="1">
                <a:effectLst/>
              </a:rPr>
              <a:t>context</a:t>
            </a:r>
            <a:r>
              <a:rPr lang="nl-NL" sz="2400">
                <a:effectLst/>
              </a:rPr>
              <a:t> kan verschillen (er gebeurt al van alles of ...).</a:t>
            </a:r>
          </a:p>
          <a:p>
            <a:r>
              <a:rPr lang="nl-NL" sz="2400"/>
              <a:t>De </a:t>
            </a:r>
            <a:r>
              <a:rPr lang="nl-NL" sz="2400" i="1"/>
              <a:t>ambitie</a:t>
            </a:r>
            <a:r>
              <a:rPr lang="nl-NL" sz="2400"/>
              <a:t> kan verschillen (alles op de schop nemen of ...).</a:t>
            </a:r>
            <a:endParaRPr lang="nl-NL" sz="2400">
              <a:effectLst/>
            </a:endParaRPr>
          </a:p>
          <a:p>
            <a:pPr marL="0" indent="0">
              <a:buNone/>
            </a:pPr>
            <a:r>
              <a:rPr lang="nl-NL" sz="2400"/>
              <a:t>Er leiden immers meerdere wegen naar ‘Rome’.</a:t>
            </a:r>
          </a:p>
        </p:txBody>
      </p:sp>
    </p:spTree>
    <p:extLst>
      <p:ext uri="{BB962C8B-B14F-4D97-AF65-F5344CB8AC3E}">
        <p14:creationId xmlns:p14="http://schemas.microsoft.com/office/powerpoint/2010/main" val="38934920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Cafetariamodel</a:t>
            </a:r>
          </a:p>
        </p:txBody>
      </p:sp>
      <p:pic>
        <p:nvPicPr>
          <p:cNvPr id="7" name="Afbeelding 6">
            <a:extLst>
              <a:ext uri="{FF2B5EF4-FFF2-40B4-BE49-F238E27FC236}">
                <a16:creationId xmlns:a16="http://schemas.microsoft.com/office/drawing/2014/main" id="{04BD2EFA-B00F-1766-8610-5CDBB97814B1}"/>
              </a:ext>
            </a:extLst>
          </p:cNvPr>
          <p:cNvPicPr>
            <a:picLocks noChangeAspect="1"/>
          </p:cNvPicPr>
          <p:nvPr/>
        </p:nvPicPr>
        <p:blipFill>
          <a:blip r:embed="rId2"/>
          <a:stretch>
            <a:fillRect/>
          </a:stretch>
        </p:blipFill>
        <p:spPr>
          <a:xfrm>
            <a:off x="828000" y="1668106"/>
            <a:ext cx="6646151" cy="4680000"/>
          </a:xfrm>
          <a:prstGeom prst="rect">
            <a:avLst/>
          </a:prstGeom>
        </p:spPr>
      </p:pic>
      <p:sp>
        <p:nvSpPr>
          <p:cNvPr id="3" name="Tijdelijke aanduiding voor inhoud 2">
            <a:extLst>
              <a:ext uri="{FF2B5EF4-FFF2-40B4-BE49-F238E27FC236}">
                <a16:creationId xmlns:a16="http://schemas.microsoft.com/office/drawing/2014/main" id="{B1FB9EBB-7949-18C5-A259-6721CF4F5A8B}"/>
              </a:ext>
            </a:extLst>
          </p:cNvPr>
          <p:cNvSpPr txBox="1">
            <a:spLocks/>
          </p:cNvSpPr>
          <p:nvPr/>
        </p:nvSpPr>
        <p:spPr>
          <a:xfrm>
            <a:off x="7745374" y="1676971"/>
            <a:ext cx="3882626" cy="4465412"/>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buNone/>
            </a:pPr>
            <a:r>
              <a:rPr lang="nl-NL" sz="1900" dirty="0"/>
              <a:t>Het vormgeven van een transitie vraagt om een aanpassen, meebewegen, drie stappen vooruit en een terug. Ideeën,  tools en de bouwstenen die je eerder hebt gebruikt zijn soms nog een keer nuttig en nodig. Daarom is het transitiecanvas opgezet als een </a:t>
            </a:r>
            <a:r>
              <a:rPr lang="nl-NL" sz="1900" i="1" dirty="0"/>
              <a:t>cafetariamodel</a:t>
            </a:r>
            <a:r>
              <a:rPr lang="nl-NL" sz="1900" dirty="0"/>
              <a:t>: je kan wat je nodig hebt los van elkaar pakken en steeds opnieuw gebruiken. </a:t>
            </a:r>
          </a:p>
        </p:txBody>
      </p:sp>
    </p:spTree>
    <p:extLst>
      <p:ext uri="{BB962C8B-B14F-4D97-AF65-F5344CB8AC3E}">
        <p14:creationId xmlns:p14="http://schemas.microsoft.com/office/powerpoint/2010/main" val="2947217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Video: Introductie </a:t>
            </a:r>
            <a:r>
              <a:rPr lang="nl-NL" sz="3600" dirty="0" err="1">
                <a:solidFill>
                  <a:schemeClr val="bg1"/>
                </a:solidFill>
              </a:rPr>
              <a:t>WEconomy</a:t>
            </a:r>
            <a:r>
              <a:rPr lang="nl-NL" sz="3600" dirty="0">
                <a:solidFill>
                  <a:schemeClr val="bg1"/>
                </a:solidFill>
              </a:rPr>
              <a:t> Transitiemodel</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p:txBody>
          <a:bodyPr/>
          <a:lstStyle/>
          <a:p>
            <a:endParaRPr lang="nl-NL"/>
          </a:p>
          <a:p>
            <a:endParaRPr lang="nl-NL"/>
          </a:p>
        </p:txBody>
      </p:sp>
      <p:pic>
        <p:nvPicPr>
          <p:cNvPr id="5" name="Afbeelding 4">
            <a:hlinkClick r:id="rId3"/>
            <a:extLst>
              <a:ext uri="{FF2B5EF4-FFF2-40B4-BE49-F238E27FC236}">
                <a16:creationId xmlns:a16="http://schemas.microsoft.com/office/drawing/2014/main" id="{734F96C4-F1A6-52E7-2027-0B593D20208C}"/>
              </a:ext>
            </a:extLst>
          </p:cNvPr>
          <p:cNvPicPr>
            <a:picLocks noChangeAspect="1"/>
          </p:cNvPicPr>
          <p:nvPr/>
        </p:nvPicPr>
        <p:blipFill>
          <a:blip r:embed="rId4"/>
          <a:stretch>
            <a:fillRect/>
          </a:stretch>
        </p:blipFill>
        <p:spPr>
          <a:xfrm>
            <a:off x="1716461" y="1712596"/>
            <a:ext cx="8759075" cy="4898935"/>
          </a:xfrm>
          <a:prstGeom prst="roundRect">
            <a:avLst/>
          </a:prstGeom>
          <a:ln w="12700">
            <a:solidFill>
              <a:srgbClr val="92D050"/>
            </a:solidFill>
          </a:ln>
        </p:spPr>
      </p:pic>
    </p:spTree>
    <p:extLst>
      <p:ext uri="{BB962C8B-B14F-4D97-AF65-F5344CB8AC3E}">
        <p14:creationId xmlns:p14="http://schemas.microsoft.com/office/powerpoint/2010/main" val="2046349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Gebruiksaanwijzing</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771794"/>
            <a:ext cx="10800000" cy="4008520"/>
          </a:xfrm>
          <a:prstGeom prst="roundRect">
            <a:avLst/>
          </a:prstGeom>
          <a:noFill/>
          <a:ln w="19050">
            <a:solidFill>
              <a:srgbClr val="00B050"/>
            </a:solidFill>
          </a:ln>
        </p:spPr>
        <p:txBody>
          <a:bodyPr>
            <a:normAutofit fontScale="92500" lnSpcReduction="20000"/>
          </a:bodyPr>
          <a:lstStyle/>
          <a:p>
            <a:r>
              <a:rPr lang="nl-NL" sz="2600" dirty="0"/>
              <a:t>Dit slide-deck is één van de vijf materialen die horen bij het </a:t>
            </a:r>
            <a:r>
              <a:rPr lang="nl-NL" sz="2600" dirty="0" err="1"/>
              <a:t>WEconomy</a:t>
            </a:r>
            <a:r>
              <a:rPr lang="nl-NL" sz="2600" dirty="0"/>
              <a:t> Transitiemodel. Het bevat daarnaast een werkboek, een (interactieve) website, werkbladen en een theoretische toelichting.</a:t>
            </a:r>
          </a:p>
          <a:p>
            <a:r>
              <a:rPr lang="nl-NL" sz="2600" dirty="0"/>
              <a:t>Al deze materialen zijn te vinden op: </a:t>
            </a:r>
            <a:r>
              <a:rPr lang="nl-NL" sz="2600" dirty="0">
                <a:hlinkClick r:id="rId2"/>
              </a:rPr>
              <a:t>www.businessmodellab.nl/transitiecanvas</a:t>
            </a:r>
            <a:r>
              <a:rPr lang="nl-NL" sz="2600" dirty="0"/>
              <a:t>.</a:t>
            </a:r>
          </a:p>
          <a:p>
            <a:r>
              <a:rPr lang="nl-NL" sz="2600" dirty="0"/>
              <a:t>Het materiaal is Open Access en kan gebruikt worden voor eigen (presentatie, workshop ...) doeleinden. Teksten met zorg gebruiken en zodanig aanpassen dat de strekking niet verloren gaat. Afbeeldingen niet aanpassen en gebruiken zoals ze zijn.</a:t>
            </a:r>
          </a:p>
          <a:p>
            <a:r>
              <a:rPr lang="nl-NL" sz="2600" dirty="0"/>
              <a:t>Dit materiaal (website, werkbladen en PPTX) mag </a:t>
            </a:r>
            <a:r>
              <a:rPr lang="nl-NL" sz="2600" i="1" dirty="0"/>
              <a:t>niet</a:t>
            </a:r>
            <a:r>
              <a:rPr lang="nl-NL" sz="2600" dirty="0"/>
              <a:t> gebruikt worden voor commerciële doeleinden. Overname in andere publicaties, op websites of als lesmateriaal et cetera </a:t>
            </a:r>
            <a:r>
              <a:rPr lang="nl-NL" sz="2600" i="1" dirty="0"/>
              <a:t>alleen na schriftelijke toestemming</a:t>
            </a:r>
            <a:r>
              <a:rPr lang="nl-NL" sz="2600" dirty="0"/>
              <a:t>. </a:t>
            </a:r>
          </a:p>
          <a:p>
            <a:pPr marL="0" indent="0">
              <a:buNone/>
            </a:pPr>
            <a:endParaRPr lang="nl-NL" sz="2600" dirty="0"/>
          </a:p>
          <a:p>
            <a:pPr marL="0" indent="0">
              <a:buNone/>
            </a:pPr>
            <a:endParaRPr lang="nl-NL"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29588332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Landingspagina </a:t>
            </a:r>
            <a:r>
              <a:rPr lang="nl-NL" sz="3600" dirty="0" err="1">
                <a:solidFill>
                  <a:schemeClr val="bg1"/>
                </a:solidFill>
              </a:rPr>
              <a:t>BusinessModelLab</a:t>
            </a:r>
            <a:r>
              <a:rPr lang="nl-NL" sz="3600" dirty="0">
                <a:solidFill>
                  <a:schemeClr val="bg1"/>
                </a:solidFill>
              </a:rPr>
              <a:t> (BML)</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p:txBody>
          <a:bodyPr/>
          <a:lstStyle/>
          <a:p>
            <a:endParaRPr lang="nl-NL"/>
          </a:p>
          <a:p>
            <a:endParaRPr lang="nl-NL"/>
          </a:p>
        </p:txBody>
      </p:sp>
      <p:pic>
        <p:nvPicPr>
          <p:cNvPr id="5" name="Afbeelding 4">
            <a:extLst>
              <a:ext uri="{FF2B5EF4-FFF2-40B4-BE49-F238E27FC236}">
                <a16:creationId xmlns:a16="http://schemas.microsoft.com/office/drawing/2014/main" id="{68017006-4A05-E62A-6462-FE32C63288D8}"/>
              </a:ext>
            </a:extLst>
          </p:cNvPr>
          <p:cNvPicPr>
            <a:picLocks noChangeAspect="1"/>
          </p:cNvPicPr>
          <p:nvPr/>
        </p:nvPicPr>
        <p:blipFill>
          <a:blip r:embed="rId2"/>
          <a:stretch>
            <a:fillRect/>
          </a:stretch>
        </p:blipFill>
        <p:spPr>
          <a:xfrm>
            <a:off x="3346800" y="1495494"/>
            <a:ext cx="5498400" cy="5220000"/>
          </a:xfrm>
          <a:prstGeom prst="rect">
            <a:avLst/>
          </a:prstGeom>
        </p:spPr>
      </p:pic>
    </p:spTree>
    <p:extLst>
      <p:ext uri="{BB962C8B-B14F-4D97-AF65-F5344CB8AC3E}">
        <p14:creationId xmlns:p14="http://schemas.microsoft.com/office/powerpoint/2010/main" val="1733868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3B9FEC62-000A-D76F-6EE5-63C6AB37AC6B}"/>
              </a:ext>
            </a:extLst>
          </p:cNvPr>
          <p:cNvPicPr>
            <a:picLocks noChangeAspect="1"/>
          </p:cNvPicPr>
          <p:nvPr/>
        </p:nvPicPr>
        <p:blipFill>
          <a:blip r:embed="rId2"/>
          <a:stretch>
            <a:fillRect/>
          </a:stretch>
        </p:blipFill>
        <p:spPr>
          <a:xfrm>
            <a:off x="2072742" y="1642615"/>
            <a:ext cx="8076494" cy="4680000"/>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Transitiecanvas – met vragen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7375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12, blz.18</a:t>
            </a:r>
          </a:p>
        </p:txBody>
      </p:sp>
    </p:spTree>
    <p:extLst>
      <p:ext uri="{BB962C8B-B14F-4D97-AF65-F5344CB8AC3E}">
        <p14:creationId xmlns:p14="http://schemas.microsoft.com/office/powerpoint/2010/main" val="32924912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AF561BEE-BF0B-03E9-7156-A66DEFF15BB6}"/>
              </a:ext>
            </a:extLst>
          </p:cNvPr>
          <p:cNvPicPr>
            <a:picLocks noChangeAspect="1"/>
          </p:cNvPicPr>
          <p:nvPr/>
        </p:nvPicPr>
        <p:blipFill>
          <a:blip r:embed="rId2"/>
          <a:stretch>
            <a:fillRect/>
          </a:stretch>
        </p:blipFill>
        <p:spPr>
          <a:xfrm>
            <a:off x="1979171" y="1458740"/>
            <a:ext cx="8233658" cy="4680000"/>
          </a:xfrm>
          <a:prstGeom prst="rect">
            <a:avLst/>
          </a:prstGeom>
        </p:spPr>
      </p:pic>
      <p:sp>
        <p:nvSpPr>
          <p:cNvPr id="8" name="Tekstvak 7">
            <a:extLst>
              <a:ext uri="{FF2B5EF4-FFF2-40B4-BE49-F238E27FC236}">
                <a16:creationId xmlns:a16="http://schemas.microsoft.com/office/drawing/2014/main" id="{86A4196D-6ACA-A082-4FAB-A08BF760C84C}"/>
              </a:ext>
            </a:extLst>
          </p:cNvPr>
          <p:cNvSpPr txBox="1"/>
          <p:nvPr/>
        </p:nvSpPr>
        <p:spPr>
          <a:xfrm>
            <a:off x="4261203" y="615235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13, blz.19</a:t>
            </a:r>
          </a:p>
        </p:txBody>
      </p:sp>
      <p:sp>
        <p:nvSpPr>
          <p:cNvPr id="6" name="Titel 1">
            <a:extLst>
              <a:ext uri="{FF2B5EF4-FFF2-40B4-BE49-F238E27FC236}">
                <a16:creationId xmlns:a16="http://schemas.microsoft.com/office/drawing/2014/main" id="{849DFFDE-4C30-D7EB-4D42-55776FC13D03}"/>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dirty="0">
                <a:solidFill>
                  <a:schemeClr val="bg1"/>
                </a:solidFill>
              </a:rPr>
              <a:t>Transitiecanvas – leeg</a:t>
            </a:r>
          </a:p>
        </p:txBody>
      </p:sp>
    </p:spTree>
    <p:extLst>
      <p:ext uri="{BB962C8B-B14F-4D97-AF65-F5344CB8AC3E}">
        <p14:creationId xmlns:p14="http://schemas.microsoft.com/office/powerpoint/2010/main" val="37493534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Werkmaterialen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709513"/>
            <a:ext cx="10515600" cy="4896000"/>
          </a:xfrm>
          <a:prstGeom prst="roundRect">
            <a:avLst/>
          </a:prstGeom>
          <a:ln w="28575">
            <a:solidFill>
              <a:srgbClr val="00B050"/>
            </a:solidFill>
          </a:ln>
        </p:spPr>
        <p:txBody>
          <a:bodyPr>
            <a:normAutofit fontScale="70000" lnSpcReduction="20000"/>
          </a:bodyPr>
          <a:lstStyle/>
          <a:p>
            <a:pPr marL="0" indent="0">
              <a:buNone/>
            </a:pPr>
            <a:r>
              <a:rPr lang="nl-NL" sz="2400" dirty="0"/>
              <a:t>Het </a:t>
            </a:r>
            <a:r>
              <a:rPr lang="nl-NL" sz="2400" dirty="0" err="1"/>
              <a:t>WEconomy</a:t>
            </a:r>
            <a:r>
              <a:rPr lang="nl-NL" sz="2400" dirty="0"/>
              <a:t> Transitiecanvas bestaat uit een samenhangende set van </a:t>
            </a:r>
            <a:r>
              <a:rPr lang="nl-NL" sz="2400" dirty="0">
                <a:effectLst/>
              </a:rPr>
              <a:t>verschillende materialen:</a:t>
            </a:r>
          </a:p>
          <a:p>
            <a:pPr marL="0" indent="0">
              <a:buNone/>
            </a:pPr>
            <a:endParaRPr lang="nl-NL" sz="2400" dirty="0">
              <a:effectLst/>
            </a:endParaRPr>
          </a:p>
          <a:p>
            <a:r>
              <a:rPr lang="nl-NL" sz="2400" dirty="0">
                <a:effectLst/>
              </a:rPr>
              <a:t>Een werkboek met een uitwerking van het transitiemodel en daarop gebaseerde –canvas.</a:t>
            </a:r>
          </a:p>
          <a:p>
            <a:r>
              <a:rPr lang="nl-NL" sz="2400" dirty="0"/>
              <a:t>Het werkboek begint </a:t>
            </a:r>
            <a:r>
              <a:rPr lang="nl-NL" sz="2400" dirty="0">
                <a:effectLst/>
              </a:rPr>
              <a:t>met een video (ongeveer 10 minuten) met een algemene toelichting op het transitiecanvas en werkboek. Daarnaast is er een korte video die toelichting geeft op het navigeren op de website.</a:t>
            </a:r>
          </a:p>
          <a:p>
            <a:r>
              <a:rPr lang="nl-NL" sz="2400" dirty="0"/>
              <a:t>In het werkboek zitten 17 korte video’s (ongeveer 3 minuten) door mensen uit de praktijk die een persoonlijke toelichting geven op de verschillende bouwstenen.</a:t>
            </a:r>
          </a:p>
          <a:p>
            <a:r>
              <a:rPr lang="nl-NL" sz="2400" dirty="0"/>
              <a:t>Een losse set </a:t>
            </a:r>
            <a:r>
              <a:rPr lang="nl-NL" sz="2400" dirty="0" err="1"/>
              <a:t>invulbare</a:t>
            </a:r>
            <a:r>
              <a:rPr lang="nl-NL" sz="2400" dirty="0"/>
              <a:t> werkbladen om antwoorden op basis van het werken met het werkboek te noteren. </a:t>
            </a:r>
          </a:p>
          <a:p>
            <a:r>
              <a:rPr lang="nl-NL" sz="2400" dirty="0"/>
              <a:t>Dit uitgebreide slide-deck op basis waarvan gebruikers hun eigen presentatie kunnen samenstellen. </a:t>
            </a:r>
          </a:p>
          <a:p>
            <a:r>
              <a:rPr lang="nl-NL" sz="2400" dirty="0">
                <a:effectLst/>
              </a:rPr>
              <a:t>Een theoretische toelichting in de vorm van een Whitepaper dat ingaat op de achtergronden en keuzes die </a:t>
            </a:r>
            <a:r>
              <a:rPr lang="nl-NL" sz="2400" dirty="0"/>
              <a:t>in het werkboek </a:t>
            </a:r>
            <a:r>
              <a:rPr lang="nl-NL" sz="2400" dirty="0">
                <a:effectLst/>
              </a:rPr>
              <a:t>gemaakt zijn.</a:t>
            </a:r>
          </a:p>
          <a:p>
            <a:r>
              <a:rPr lang="nl-NL" sz="2400" dirty="0">
                <a:effectLst/>
              </a:rPr>
              <a:t>Ter inspiratie een database met 600+ duurzame/circulaire casussen die op verschillende manieren doorzocht kan worden.</a:t>
            </a:r>
            <a:endParaRPr lang="nl-NL" sz="2400" dirty="0"/>
          </a:p>
          <a:p>
            <a:pPr marL="0" indent="0">
              <a:buNone/>
            </a:pPr>
            <a:r>
              <a:rPr lang="nl-NL" sz="2400" dirty="0">
                <a:effectLst/>
              </a:rPr>
              <a:t>Alle materialen zijn te vinden op het </a:t>
            </a:r>
            <a:r>
              <a:rPr lang="nl-NL" sz="2400" dirty="0" err="1">
                <a:effectLst/>
              </a:rPr>
              <a:t>BusinessModelLab</a:t>
            </a:r>
            <a:r>
              <a:rPr lang="nl-NL" sz="2400" dirty="0">
                <a:effectLst/>
              </a:rPr>
              <a:t>:</a:t>
            </a:r>
            <a:r>
              <a:rPr lang="nl-NL" sz="2400" dirty="0"/>
              <a:t> </a:t>
            </a:r>
            <a:r>
              <a:rPr lang="nl-NL" sz="2400" dirty="0">
                <a:hlinkClick r:id="rId2"/>
              </a:rPr>
              <a:t>www.businessmodellab.nl</a:t>
            </a:r>
            <a:r>
              <a:rPr lang="nl-NL" sz="2400">
                <a:hlinkClick r:id="rId2"/>
              </a:rPr>
              <a:t>/transitiecanvas</a:t>
            </a:r>
            <a:endParaRPr lang="nl-NL" sz="2400" dirty="0"/>
          </a:p>
          <a:p>
            <a:pPr marL="0" indent="0">
              <a:buNone/>
            </a:pPr>
            <a:endParaRPr lang="nl-NL" sz="2400" dirty="0">
              <a:effectLst/>
            </a:endParaRPr>
          </a:p>
        </p:txBody>
      </p:sp>
    </p:spTree>
    <p:extLst>
      <p:ext uri="{BB962C8B-B14F-4D97-AF65-F5344CB8AC3E}">
        <p14:creationId xmlns:p14="http://schemas.microsoft.com/office/powerpoint/2010/main" val="4829911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Werkbladen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4498427" y="1778327"/>
            <a:ext cx="6855373" cy="4605669"/>
          </a:xfrm>
          <a:prstGeom prst="roundRect">
            <a:avLst/>
          </a:prstGeom>
          <a:ln w="28575">
            <a:solidFill>
              <a:srgbClr val="00B050"/>
            </a:solidFill>
          </a:ln>
        </p:spPr>
        <p:txBody>
          <a:bodyPr>
            <a:normAutofit fontScale="70000" lnSpcReduction="20000"/>
          </a:bodyPr>
          <a:lstStyle/>
          <a:p>
            <a:r>
              <a:rPr lang="nl-NL" sz="2600" dirty="0">
                <a:effectLst/>
              </a:rPr>
              <a:t>Het werken met het werkboek gebeurt met werkbladen. Alle werkbladen kunnen </a:t>
            </a:r>
            <a:r>
              <a:rPr lang="nl-NL" sz="2600" u="sng" dirty="0">
                <a:effectLst/>
              </a:rPr>
              <a:t>hier</a:t>
            </a:r>
            <a:r>
              <a:rPr lang="nl-NL" sz="2600" dirty="0">
                <a:effectLst/>
              </a:rPr>
              <a:t> gedownload worden.</a:t>
            </a:r>
          </a:p>
          <a:p>
            <a:r>
              <a:rPr lang="nl-NL" sz="2600" dirty="0">
                <a:effectLst/>
              </a:rPr>
              <a:t>Als er op een werkblad drie of meer puntjes staan, is het mogelijk tekst in te vullen.</a:t>
            </a:r>
          </a:p>
          <a:p>
            <a:r>
              <a:rPr lang="nl-NL" sz="2600" dirty="0">
                <a:effectLst/>
              </a:rPr>
              <a:t>Als een vakje een blauwe stippellijn als buitenste lijn heeft, dan is dat een link die verwijst naar een andere pagina (deze wordt altijd geopend in een nieuw tabblad); </a:t>
            </a:r>
          </a:p>
          <a:p>
            <a:r>
              <a:rPr lang="nl-NL" sz="2600" dirty="0">
                <a:effectLst/>
              </a:rPr>
              <a:t>Denk eraan om tussentijds met regelmaat resultaten op te slaan. Dit kan online en lokaal (via exporteren als...). </a:t>
            </a:r>
          </a:p>
          <a:p>
            <a:r>
              <a:rPr lang="nl-NL" sz="2600" dirty="0" err="1">
                <a:effectLst/>
              </a:rPr>
              <a:t>Rechtsonderin</a:t>
            </a:r>
            <a:r>
              <a:rPr lang="nl-NL" sz="2600" dirty="0">
                <a:effectLst/>
              </a:rPr>
              <a:t> op elke pagina van de werkbladen staat een '</a:t>
            </a:r>
            <a:r>
              <a:rPr lang="nl-NL" sz="2600" i="1" dirty="0">
                <a:effectLst/>
              </a:rPr>
              <a:t>ezelsoor</a:t>
            </a:r>
            <a:r>
              <a:rPr lang="nl-NL" sz="2600" dirty="0">
                <a:effectLst/>
              </a:rPr>
              <a:t>' (omgeslagen pagina) waarmee je terugkeert naar het transitiecanvas.</a:t>
            </a:r>
          </a:p>
          <a:p>
            <a:r>
              <a:rPr lang="nl-NL" sz="2600" dirty="0">
                <a:effectLst/>
              </a:rPr>
              <a:t>Nadat </a:t>
            </a:r>
            <a:r>
              <a:rPr lang="nl-NL" sz="2600" dirty="0"/>
              <a:t>een onderdeel is </a:t>
            </a:r>
            <a:r>
              <a:rPr lang="nl-NL" sz="2600" dirty="0">
                <a:effectLst/>
              </a:rPr>
              <a:t>afgerond kunnen de werkbladen </a:t>
            </a:r>
            <a:r>
              <a:rPr lang="nl-NL" sz="2600" dirty="0" err="1">
                <a:effectLst/>
              </a:rPr>
              <a:t>geëxporteerd</a:t>
            </a:r>
            <a:r>
              <a:rPr lang="nl-NL" sz="2600" dirty="0">
                <a:effectLst/>
              </a:rPr>
              <a:t> worden als PDF. </a:t>
            </a:r>
          </a:p>
          <a:p>
            <a:r>
              <a:rPr lang="nl-NL" sz="2600" dirty="0"/>
              <a:t>Het werkboek is met één druk op de knop te downloaden en te printen. Misschien handig om bij de hand te hebben, al was het maar voor het overzicht.</a:t>
            </a:r>
            <a:endParaRPr lang="nl-NL" sz="1600" dirty="0">
              <a:effectLst/>
            </a:endParaRPr>
          </a:p>
        </p:txBody>
      </p:sp>
      <p:pic>
        <p:nvPicPr>
          <p:cNvPr id="5" name="Afbeelding 4">
            <a:extLst>
              <a:ext uri="{FF2B5EF4-FFF2-40B4-BE49-F238E27FC236}">
                <a16:creationId xmlns:a16="http://schemas.microsoft.com/office/drawing/2014/main" id="{0909BA54-4DA5-305A-3A17-AEBBBDCC5DD1}"/>
              </a:ext>
            </a:extLst>
          </p:cNvPr>
          <p:cNvPicPr>
            <a:picLocks noChangeAspect="1"/>
          </p:cNvPicPr>
          <p:nvPr/>
        </p:nvPicPr>
        <p:blipFill>
          <a:blip r:embed="rId2"/>
          <a:stretch>
            <a:fillRect/>
          </a:stretch>
        </p:blipFill>
        <p:spPr>
          <a:xfrm>
            <a:off x="838200" y="1523997"/>
            <a:ext cx="3448778" cy="4860000"/>
          </a:xfrm>
          <a:prstGeom prst="rect">
            <a:avLst/>
          </a:prstGeom>
        </p:spPr>
      </p:pic>
    </p:spTree>
    <p:extLst>
      <p:ext uri="{BB962C8B-B14F-4D97-AF65-F5344CB8AC3E}">
        <p14:creationId xmlns:p14="http://schemas.microsoft.com/office/powerpoint/2010/main" val="543960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6E2FB-AEF2-E889-DE49-CDE144096142}"/>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16906A1D-41A7-C553-0E7A-BFC820C2D9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902"/>
          <a:stretch/>
        </p:blipFill>
        <p:spPr bwMode="auto">
          <a:xfrm>
            <a:off x="1595999" y="1445125"/>
            <a:ext cx="9000000" cy="454464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9F189B97-08A8-B569-AF33-4D4F716B9AF4}"/>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Programmafase</a:t>
            </a:r>
          </a:p>
        </p:txBody>
      </p:sp>
      <p:sp>
        <p:nvSpPr>
          <p:cNvPr id="8" name="Tekstvak 7">
            <a:extLst>
              <a:ext uri="{FF2B5EF4-FFF2-40B4-BE49-F238E27FC236}">
                <a16:creationId xmlns:a16="http://schemas.microsoft.com/office/drawing/2014/main" id="{9B81015D-0AFD-D641-7D98-F30F99035F75}"/>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spTree>
    <p:extLst>
      <p:ext uri="{BB962C8B-B14F-4D97-AF65-F5344CB8AC3E}">
        <p14:creationId xmlns:p14="http://schemas.microsoft.com/office/powerpoint/2010/main" val="7472207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3222EA-A208-FDBA-BCB0-2E4D7742FFA6}"/>
            </a:ext>
          </a:extLst>
        </p:cNvPr>
        <p:cNvGrpSpPr/>
        <p:nvPr/>
      </p:nvGrpSpPr>
      <p:grpSpPr>
        <a:xfrm>
          <a:off x="0" y="0"/>
          <a:ext cx="0" cy="0"/>
          <a:chOff x="0" y="0"/>
          <a:chExt cx="0" cy="0"/>
        </a:xfrm>
      </p:grpSpPr>
      <p:pic>
        <p:nvPicPr>
          <p:cNvPr id="2050" name="Picture 2">
            <a:extLst>
              <a:ext uri="{FF2B5EF4-FFF2-40B4-BE49-F238E27FC236}">
                <a16:creationId xmlns:a16="http://schemas.microsoft.com/office/drawing/2014/main" id="{8155CEDA-3069-A9CC-A928-DFC8B8BDB2D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188"/>
          <a:stretch/>
        </p:blipFill>
        <p:spPr bwMode="auto">
          <a:xfrm>
            <a:off x="1595999" y="1445125"/>
            <a:ext cx="9000000" cy="443765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940838C-52C1-5ADC-3975-529B66A26855}"/>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Ambitie formuleren</a:t>
            </a:r>
          </a:p>
        </p:txBody>
      </p:sp>
      <p:sp>
        <p:nvSpPr>
          <p:cNvPr id="8" name="Tekstvak 7">
            <a:extLst>
              <a:ext uri="{FF2B5EF4-FFF2-40B4-BE49-F238E27FC236}">
                <a16:creationId xmlns:a16="http://schemas.microsoft.com/office/drawing/2014/main" id="{EBD10063-8E7A-6D4E-487A-187BFB50DA9C}"/>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spTree>
    <p:extLst>
      <p:ext uri="{BB962C8B-B14F-4D97-AF65-F5344CB8AC3E}">
        <p14:creationId xmlns:p14="http://schemas.microsoft.com/office/powerpoint/2010/main" val="534885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Transitie = </a:t>
            </a:r>
            <a:r>
              <a:rPr lang="nl-NL" sz="3600" dirty="0" err="1">
                <a:solidFill>
                  <a:schemeClr val="bg1"/>
                </a:solidFill>
              </a:rPr>
              <a:t>waardecreatie</a:t>
            </a:r>
            <a:r>
              <a:rPr lang="nl-NL" sz="3600" dirty="0">
                <a:solidFill>
                  <a:schemeClr val="bg1"/>
                </a:solidFill>
              </a:rPr>
              <a:t> herdefiniëren</a:t>
            </a:r>
          </a:p>
        </p:txBody>
      </p:sp>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2"/>
          <a:stretch>
            <a:fillRect/>
          </a:stretch>
        </p:blipFill>
        <p:spPr>
          <a:xfrm>
            <a:off x="5643317" y="6038849"/>
            <a:ext cx="1044000" cy="412548"/>
          </a:xfrm>
          <a:prstGeom prst="rect">
            <a:avLst/>
          </a:prstGeom>
        </p:spPr>
      </p:pic>
      <p:sp>
        <p:nvSpPr>
          <p:cNvPr id="6" name="Tijdelijke aanduiding voor inhoud 2">
            <a:extLst>
              <a:ext uri="{FF2B5EF4-FFF2-40B4-BE49-F238E27FC236}">
                <a16:creationId xmlns:a16="http://schemas.microsoft.com/office/drawing/2014/main" id="{70690A50-C187-2785-E2E7-A428B0628CF2}"/>
              </a:ext>
            </a:extLst>
          </p:cNvPr>
          <p:cNvSpPr txBox="1">
            <a:spLocks/>
          </p:cNvSpPr>
          <p:nvPr/>
        </p:nvSpPr>
        <p:spPr>
          <a:xfrm>
            <a:off x="1967239" y="2375237"/>
            <a:ext cx="3764488" cy="312974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nl-NL" sz="2400" dirty="0"/>
          </a:p>
          <a:p>
            <a:pPr marL="0" indent="0" algn="ctr">
              <a:buNone/>
            </a:pPr>
            <a:r>
              <a:rPr lang="nl-NL" sz="2400" dirty="0"/>
              <a:t>Wil transitie succesvol zijn dan moet het (tegelijkertijd) leiden tot meerdere vormen van </a:t>
            </a:r>
            <a:r>
              <a:rPr lang="nl-NL" sz="2400" dirty="0" err="1"/>
              <a:t>waardecreatie</a:t>
            </a:r>
            <a:r>
              <a:rPr lang="nl-NL" sz="2400" dirty="0"/>
              <a:t> voor verschillende doelgroepen.</a:t>
            </a:r>
          </a:p>
        </p:txBody>
      </p:sp>
      <p:sp>
        <p:nvSpPr>
          <p:cNvPr id="8" name="Tijdelijke aanduiding voor inhoud 2">
            <a:extLst>
              <a:ext uri="{FF2B5EF4-FFF2-40B4-BE49-F238E27FC236}">
                <a16:creationId xmlns:a16="http://schemas.microsoft.com/office/drawing/2014/main" id="{84BA6366-C217-58B0-7278-2E5C0BF1FD0E}"/>
              </a:ext>
            </a:extLst>
          </p:cNvPr>
          <p:cNvSpPr txBox="1">
            <a:spLocks/>
          </p:cNvSpPr>
          <p:nvPr/>
        </p:nvSpPr>
        <p:spPr>
          <a:xfrm>
            <a:off x="6103434" y="2375237"/>
            <a:ext cx="3764488" cy="3129748"/>
          </a:xfrm>
          <a:prstGeom prst="roundRect">
            <a:avLst/>
          </a:prstGeom>
          <a:ln w="28575">
            <a:solidFill>
              <a:srgbClr val="00B050"/>
            </a:solid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nl-NL" sz="1000"/>
          </a:p>
          <a:p>
            <a:pPr marL="0" indent="0" algn="ctr">
              <a:buNone/>
            </a:pPr>
            <a:r>
              <a:rPr lang="nl-NL" sz="2400"/>
              <a:t>De belofte van </a:t>
            </a:r>
            <a:r>
              <a:rPr lang="nl-NL" sz="2400" err="1"/>
              <a:t>waardecreatie</a:t>
            </a:r>
            <a:r>
              <a:rPr lang="nl-NL" sz="2400"/>
              <a:t> kent altijd verschillende doelgroepen:</a:t>
            </a:r>
          </a:p>
          <a:p>
            <a:pPr marL="0" indent="0" algn="ctr">
              <a:buNone/>
            </a:pPr>
            <a:r>
              <a:rPr lang="nl-NL" sz="2400"/>
              <a:t>De maatschappij, de natuur, klanten, aandeelhouders, de organisatie, teams, medewerkers en …</a:t>
            </a:r>
          </a:p>
        </p:txBody>
      </p:sp>
    </p:spTree>
    <p:extLst>
      <p:ext uri="{BB962C8B-B14F-4D97-AF65-F5344CB8AC3E}">
        <p14:creationId xmlns:p14="http://schemas.microsoft.com/office/powerpoint/2010/main" val="33825689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2722B-8052-53A7-2E86-98D3063DD77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3B0BCAB-F47F-9E61-A781-1FE57216DAF9}"/>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Wie zitten er aan tafel?</a:t>
            </a:r>
          </a:p>
        </p:txBody>
      </p:sp>
      <p:sp>
        <p:nvSpPr>
          <p:cNvPr id="8" name="Tekstvak 7">
            <a:extLst>
              <a:ext uri="{FF2B5EF4-FFF2-40B4-BE49-F238E27FC236}">
                <a16:creationId xmlns:a16="http://schemas.microsoft.com/office/drawing/2014/main" id="{04C959B0-5F0B-9CE3-9F35-77C951FD2623}"/>
              </a:ext>
            </a:extLst>
          </p:cNvPr>
          <p:cNvSpPr txBox="1"/>
          <p:nvPr/>
        </p:nvSpPr>
        <p:spPr>
          <a:xfrm>
            <a:off x="4217697" y="6152356"/>
            <a:ext cx="3756606"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Tabel 1, blz. 21</a:t>
            </a:r>
          </a:p>
        </p:txBody>
      </p:sp>
      <p:pic>
        <p:nvPicPr>
          <p:cNvPr id="6" name="Afbeelding 5">
            <a:extLst>
              <a:ext uri="{FF2B5EF4-FFF2-40B4-BE49-F238E27FC236}">
                <a16:creationId xmlns:a16="http://schemas.microsoft.com/office/drawing/2014/main" id="{CBD5E7B4-B82F-0B55-74D3-068C7B514880}"/>
              </a:ext>
            </a:extLst>
          </p:cNvPr>
          <p:cNvPicPr>
            <a:picLocks noChangeAspect="1"/>
          </p:cNvPicPr>
          <p:nvPr/>
        </p:nvPicPr>
        <p:blipFill>
          <a:blip r:embed="rId2"/>
          <a:stretch>
            <a:fillRect/>
          </a:stretch>
        </p:blipFill>
        <p:spPr>
          <a:xfrm>
            <a:off x="0" y="1781329"/>
            <a:ext cx="12192000" cy="3295341"/>
          </a:xfrm>
          <a:prstGeom prst="rect">
            <a:avLst/>
          </a:prstGeom>
        </p:spPr>
      </p:pic>
    </p:spTree>
    <p:extLst>
      <p:ext uri="{BB962C8B-B14F-4D97-AF65-F5344CB8AC3E}">
        <p14:creationId xmlns:p14="http://schemas.microsoft.com/office/powerpoint/2010/main" val="1079885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al 6">
            <a:extLst>
              <a:ext uri="{FF2B5EF4-FFF2-40B4-BE49-F238E27FC236}">
                <a16:creationId xmlns:a16="http://schemas.microsoft.com/office/drawing/2014/main" id="{38761C1F-8525-A2AF-53E7-B526F4C71441}"/>
              </a:ext>
            </a:extLst>
          </p:cNvPr>
          <p:cNvSpPr/>
          <p:nvPr/>
        </p:nvSpPr>
        <p:spPr>
          <a:xfrm>
            <a:off x="4132492" y="2013917"/>
            <a:ext cx="3960000" cy="3960000"/>
          </a:xfrm>
          <a:prstGeom prst="ellipse">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Rollen visie en ambitie</a:t>
            </a:r>
          </a:p>
        </p:txBody>
      </p:sp>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2"/>
          <a:stretch>
            <a:fillRect/>
          </a:stretch>
        </p:blipFill>
        <p:spPr>
          <a:xfrm>
            <a:off x="5888252" y="6185810"/>
            <a:ext cx="1044000" cy="412548"/>
          </a:xfrm>
          <a:prstGeom prst="rect">
            <a:avLst/>
          </a:prstGeom>
        </p:spPr>
      </p:pic>
      <p:sp>
        <p:nvSpPr>
          <p:cNvPr id="5" name="Tekstvak 4">
            <a:extLst>
              <a:ext uri="{FF2B5EF4-FFF2-40B4-BE49-F238E27FC236}">
                <a16:creationId xmlns:a16="http://schemas.microsoft.com/office/drawing/2014/main" id="{841C03F2-0440-2DC4-E08F-E83BEE708C26}"/>
              </a:ext>
            </a:extLst>
          </p:cNvPr>
          <p:cNvSpPr txBox="1"/>
          <p:nvPr/>
        </p:nvSpPr>
        <p:spPr>
          <a:xfrm>
            <a:off x="7115349" y="1719856"/>
            <a:ext cx="854721" cy="369332"/>
          </a:xfrm>
          <a:prstGeom prst="rect">
            <a:avLst/>
          </a:prstGeom>
          <a:noFill/>
        </p:spPr>
        <p:txBody>
          <a:bodyPr wrap="none" rtlCol="0">
            <a:spAutoFit/>
          </a:bodyPr>
          <a:lstStyle/>
          <a:p>
            <a:pPr algn="ctr"/>
            <a:r>
              <a:rPr lang="nl-NL">
                <a:ea typeface="FEDRASANSPRO-DEMI" panose="020B0503040000020004" pitchFamily="34" charset="0"/>
              </a:rPr>
              <a:t>Doelen</a:t>
            </a:r>
          </a:p>
        </p:txBody>
      </p:sp>
      <p:pic>
        <p:nvPicPr>
          <p:cNvPr id="3" name="Afbeelding 2">
            <a:extLst>
              <a:ext uri="{FF2B5EF4-FFF2-40B4-BE49-F238E27FC236}">
                <a16:creationId xmlns:a16="http://schemas.microsoft.com/office/drawing/2014/main" id="{4A3095F9-1C77-1591-DB44-2CD31CD31AAC}"/>
              </a:ext>
            </a:extLst>
          </p:cNvPr>
          <p:cNvPicPr>
            <a:picLocks noChangeAspect="1"/>
          </p:cNvPicPr>
          <p:nvPr/>
        </p:nvPicPr>
        <p:blipFill rotWithShape="1">
          <a:blip r:embed="rId3"/>
          <a:srcRect l="8323" t="28059" r="10361" b="29312"/>
          <a:stretch/>
        </p:blipFill>
        <p:spPr>
          <a:xfrm>
            <a:off x="5465221" y="3366983"/>
            <a:ext cx="1514246" cy="790414"/>
          </a:xfrm>
          <a:prstGeom prst="rect">
            <a:avLst/>
          </a:prstGeom>
        </p:spPr>
      </p:pic>
      <p:sp>
        <p:nvSpPr>
          <p:cNvPr id="6" name="Tekstvak 5">
            <a:extLst>
              <a:ext uri="{FF2B5EF4-FFF2-40B4-BE49-F238E27FC236}">
                <a16:creationId xmlns:a16="http://schemas.microsoft.com/office/drawing/2014/main" id="{6BC14CE6-8FCB-5547-109C-3C12B2F179F6}"/>
              </a:ext>
            </a:extLst>
          </p:cNvPr>
          <p:cNvSpPr txBox="1"/>
          <p:nvPr/>
        </p:nvSpPr>
        <p:spPr>
          <a:xfrm>
            <a:off x="7614643" y="3504155"/>
            <a:ext cx="1202316" cy="369332"/>
          </a:xfrm>
          <a:prstGeom prst="rect">
            <a:avLst/>
          </a:prstGeom>
          <a:noFill/>
        </p:spPr>
        <p:txBody>
          <a:bodyPr wrap="none" rtlCol="0">
            <a:spAutoFit/>
          </a:bodyPr>
          <a:lstStyle/>
          <a:p>
            <a:pPr algn="ctr"/>
            <a:r>
              <a:rPr lang="nl-NL">
                <a:ea typeface="FEDRASANSPRO-DEMI" panose="020B0503040000020004" pitchFamily="34" charset="0"/>
              </a:rPr>
              <a:t>Verbinding</a:t>
            </a:r>
          </a:p>
        </p:txBody>
      </p:sp>
      <p:sp>
        <p:nvSpPr>
          <p:cNvPr id="8" name="Tekstvak 7">
            <a:extLst>
              <a:ext uri="{FF2B5EF4-FFF2-40B4-BE49-F238E27FC236}">
                <a16:creationId xmlns:a16="http://schemas.microsoft.com/office/drawing/2014/main" id="{E5E26F46-B851-F870-21DF-BA33CD3D8EE8}"/>
              </a:ext>
            </a:extLst>
          </p:cNvPr>
          <p:cNvSpPr txBox="1"/>
          <p:nvPr/>
        </p:nvSpPr>
        <p:spPr>
          <a:xfrm>
            <a:off x="5813137" y="4611153"/>
            <a:ext cx="888448" cy="369332"/>
          </a:xfrm>
          <a:prstGeom prst="rect">
            <a:avLst/>
          </a:prstGeom>
          <a:noFill/>
        </p:spPr>
        <p:txBody>
          <a:bodyPr wrap="none" rtlCol="0">
            <a:spAutoFit/>
          </a:bodyPr>
          <a:lstStyle/>
          <a:p>
            <a:pPr algn="ctr"/>
            <a:r>
              <a:rPr lang="nl-NL">
                <a:ea typeface="FEDRASANSPRO-DEMI" panose="020B0503040000020004" pitchFamily="34" charset="0"/>
              </a:rPr>
              <a:t>Energie</a:t>
            </a:r>
          </a:p>
        </p:txBody>
      </p:sp>
      <p:sp>
        <p:nvSpPr>
          <p:cNvPr id="9" name="Tekstvak 8">
            <a:extLst>
              <a:ext uri="{FF2B5EF4-FFF2-40B4-BE49-F238E27FC236}">
                <a16:creationId xmlns:a16="http://schemas.microsoft.com/office/drawing/2014/main" id="{B9EF0819-7271-E13E-F9CA-F1A26636CD3D}"/>
              </a:ext>
            </a:extLst>
          </p:cNvPr>
          <p:cNvSpPr txBox="1"/>
          <p:nvPr/>
        </p:nvSpPr>
        <p:spPr>
          <a:xfrm>
            <a:off x="4072056" y="1653596"/>
            <a:ext cx="1091967" cy="369332"/>
          </a:xfrm>
          <a:prstGeom prst="rect">
            <a:avLst/>
          </a:prstGeom>
          <a:noFill/>
        </p:spPr>
        <p:txBody>
          <a:bodyPr wrap="none" rtlCol="0">
            <a:spAutoFit/>
          </a:bodyPr>
          <a:lstStyle/>
          <a:p>
            <a:pPr algn="ctr"/>
            <a:r>
              <a:rPr lang="nl-NL">
                <a:ea typeface="FEDRASANSPRO-DEMI" panose="020B0503040000020004" pitchFamily="34" charset="0"/>
              </a:rPr>
              <a:t>Betekenis</a:t>
            </a:r>
          </a:p>
        </p:txBody>
      </p:sp>
      <p:sp>
        <p:nvSpPr>
          <p:cNvPr id="10" name="Tekstvak 9">
            <a:extLst>
              <a:ext uri="{FF2B5EF4-FFF2-40B4-BE49-F238E27FC236}">
                <a16:creationId xmlns:a16="http://schemas.microsoft.com/office/drawing/2014/main" id="{49FB06B7-44D3-7A3E-48C4-3018122A61B5}"/>
              </a:ext>
            </a:extLst>
          </p:cNvPr>
          <p:cNvSpPr txBox="1"/>
          <p:nvPr/>
        </p:nvSpPr>
        <p:spPr>
          <a:xfrm>
            <a:off x="3535217" y="3973043"/>
            <a:ext cx="1241045" cy="369332"/>
          </a:xfrm>
          <a:prstGeom prst="rect">
            <a:avLst/>
          </a:prstGeom>
          <a:noFill/>
        </p:spPr>
        <p:txBody>
          <a:bodyPr wrap="none" rtlCol="0">
            <a:spAutoFit/>
          </a:bodyPr>
          <a:lstStyle/>
          <a:p>
            <a:pPr algn="ctr"/>
            <a:r>
              <a:rPr lang="nl-NL">
                <a:ea typeface="FEDRASANSPRO-DEMI" panose="020B0503040000020004" pitchFamily="34" charset="0"/>
              </a:rPr>
              <a:t>Verbeteren</a:t>
            </a:r>
          </a:p>
        </p:txBody>
      </p:sp>
      <p:pic>
        <p:nvPicPr>
          <p:cNvPr id="14" name="Afbeelding 13">
            <a:extLst>
              <a:ext uri="{FF2B5EF4-FFF2-40B4-BE49-F238E27FC236}">
                <a16:creationId xmlns:a16="http://schemas.microsoft.com/office/drawing/2014/main" id="{593A9413-765B-FA43-B2C1-FDB098196352}"/>
              </a:ext>
            </a:extLst>
          </p:cNvPr>
          <p:cNvPicPr>
            <a:picLocks noChangeAspect="1"/>
          </p:cNvPicPr>
          <p:nvPr/>
        </p:nvPicPr>
        <p:blipFill>
          <a:blip r:embed="rId4"/>
          <a:stretch>
            <a:fillRect/>
          </a:stretch>
        </p:blipFill>
        <p:spPr>
          <a:xfrm>
            <a:off x="5751453" y="5054534"/>
            <a:ext cx="1079500" cy="1384300"/>
          </a:xfrm>
          <a:prstGeom prst="rect">
            <a:avLst/>
          </a:prstGeom>
        </p:spPr>
      </p:pic>
      <p:pic>
        <p:nvPicPr>
          <p:cNvPr id="16" name="Afbeelding 15">
            <a:extLst>
              <a:ext uri="{FF2B5EF4-FFF2-40B4-BE49-F238E27FC236}">
                <a16:creationId xmlns:a16="http://schemas.microsoft.com/office/drawing/2014/main" id="{0EBB461C-1B60-9341-9A4D-92DEB5AB5308}"/>
              </a:ext>
            </a:extLst>
          </p:cNvPr>
          <p:cNvPicPr>
            <a:picLocks noChangeAspect="1"/>
          </p:cNvPicPr>
          <p:nvPr/>
        </p:nvPicPr>
        <p:blipFill rotWithShape="1">
          <a:blip r:embed="rId5"/>
          <a:srcRect l="9083" t="13950" b="7190"/>
          <a:stretch/>
        </p:blipFill>
        <p:spPr>
          <a:xfrm>
            <a:off x="6954183" y="2043359"/>
            <a:ext cx="1408662" cy="1332000"/>
          </a:xfrm>
          <a:prstGeom prst="rect">
            <a:avLst/>
          </a:prstGeom>
        </p:spPr>
      </p:pic>
      <p:pic>
        <p:nvPicPr>
          <p:cNvPr id="19" name="Afbeelding 18">
            <a:extLst>
              <a:ext uri="{FF2B5EF4-FFF2-40B4-BE49-F238E27FC236}">
                <a16:creationId xmlns:a16="http://schemas.microsoft.com/office/drawing/2014/main" id="{0613E3F5-FC56-2415-216F-B19608B96AAE}"/>
              </a:ext>
            </a:extLst>
          </p:cNvPr>
          <p:cNvPicPr>
            <a:picLocks noChangeAspect="1"/>
          </p:cNvPicPr>
          <p:nvPr/>
        </p:nvPicPr>
        <p:blipFill>
          <a:blip r:embed="rId6"/>
          <a:stretch>
            <a:fillRect/>
          </a:stretch>
        </p:blipFill>
        <p:spPr>
          <a:xfrm>
            <a:off x="3805123" y="4338097"/>
            <a:ext cx="1358900" cy="1295400"/>
          </a:xfrm>
          <a:prstGeom prst="rect">
            <a:avLst/>
          </a:prstGeom>
        </p:spPr>
      </p:pic>
      <p:pic>
        <p:nvPicPr>
          <p:cNvPr id="21" name="Afbeelding 20">
            <a:extLst>
              <a:ext uri="{FF2B5EF4-FFF2-40B4-BE49-F238E27FC236}">
                <a16:creationId xmlns:a16="http://schemas.microsoft.com/office/drawing/2014/main" id="{61BD8C39-AB5B-72C9-CA37-ABB46AC94FE8}"/>
              </a:ext>
            </a:extLst>
          </p:cNvPr>
          <p:cNvPicPr>
            <a:picLocks noChangeAspect="1"/>
          </p:cNvPicPr>
          <p:nvPr/>
        </p:nvPicPr>
        <p:blipFill>
          <a:blip r:embed="rId7"/>
          <a:stretch>
            <a:fillRect/>
          </a:stretch>
        </p:blipFill>
        <p:spPr>
          <a:xfrm>
            <a:off x="4182886" y="2120750"/>
            <a:ext cx="1219200" cy="1270000"/>
          </a:xfrm>
          <a:prstGeom prst="rect">
            <a:avLst/>
          </a:prstGeom>
        </p:spPr>
      </p:pic>
      <p:pic>
        <p:nvPicPr>
          <p:cNvPr id="23" name="Afbeelding 22">
            <a:extLst>
              <a:ext uri="{FF2B5EF4-FFF2-40B4-BE49-F238E27FC236}">
                <a16:creationId xmlns:a16="http://schemas.microsoft.com/office/drawing/2014/main" id="{F1004518-4C49-7B4A-6F14-05F42120DE5E}"/>
              </a:ext>
            </a:extLst>
          </p:cNvPr>
          <p:cNvPicPr>
            <a:picLocks noChangeAspect="1"/>
          </p:cNvPicPr>
          <p:nvPr/>
        </p:nvPicPr>
        <p:blipFill>
          <a:blip r:embed="rId8"/>
          <a:stretch>
            <a:fillRect/>
          </a:stretch>
        </p:blipFill>
        <p:spPr>
          <a:xfrm>
            <a:off x="7172871" y="3973043"/>
            <a:ext cx="1701800" cy="1549400"/>
          </a:xfrm>
          <a:prstGeom prst="rect">
            <a:avLst/>
          </a:prstGeom>
        </p:spPr>
      </p:pic>
      <p:sp>
        <p:nvSpPr>
          <p:cNvPr id="11" name="Tekstvak 10">
            <a:extLst>
              <a:ext uri="{FF2B5EF4-FFF2-40B4-BE49-F238E27FC236}">
                <a16:creationId xmlns:a16="http://schemas.microsoft.com/office/drawing/2014/main" id="{D1DFF8F1-5A8F-906B-48C5-69F84B9DD486}"/>
              </a:ext>
            </a:extLst>
          </p:cNvPr>
          <p:cNvSpPr txBox="1"/>
          <p:nvPr/>
        </p:nvSpPr>
        <p:spPr>
          <a:xfrm>
            <a:off x="9921530" y="6185810"/>
            <a:ext cx="1574470" cy="369332"/>
          </a:xfrm>
          <a:prstGeom prst="rect">
            <a:avLst/>
          </a:prstGeom>
          <a:noFill/>
        </p:spPr>
        <p:txBody>
          <a:bodyPr wrap="none" rtlCol="0">
            <a:spAutoFit/>
          </a:bodyPr>
          <a:lstStyle/>
          <a:p>
            <a:r>
              <a:rPr lang="nl-NL"/>
              <a:t>(c) </a:t>
            </a:r>
            <a:r>
              <a:rPr lang="nl-NL" err="1"/>
              <a:t>Icons</a:t>
            </a:r>
            <a:r>
              <a:rPr lang="nl-NL"/>
              <a:t> </a:t>
            </a:r>
            <a:r>
              <a:rPr lang="nl-NL" err="1"/>
              <a:t>iStock</a:t>
            </a:r>
            <a:endParaRPr lang="nl-NL"/>
          </a:p>
        </p:txBody>
      </p:sp>
    </p:spTree>
    <p:extLst>
      <p:ext uri="{BB962C8B-B14F-4D97-AF65-F5344CB8AC3E}">
        <p14:creationId xmlns:p14="http://schemas.microsoft.com/office/powerpoint/2010/main" val="89905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Extra slides</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771794"/>
            <a:ext cx="10800000" cy="4008520"/>
          </a:xfrm>
          <a:prstGeom prst="roundRect">
            <a:avLst/>
          </a:prstGeom>
          <a:noFill/>
          <a:ln w="19050">
            <a:solidFill>
              <a:srgbClr val="00B050"/>
            </a:solidFill>
          </a:ln>
        </p:spPr>
        <p:txBody>
          <a:bodyPr>
            <a:normAutofit lnSpcReduction="10000"/>
          </a:bodyPr>
          <a:lstStyle/>
          <a:p>
            <a:r>
              <a:rPr lang="nl-NL" sz="2600"/>
              <a:t>Transitie staat nooit stil; is een ontwikkeling, een beweging, een proces. Als je ergens aankomt moet je eigenlijk al weer gelijk door.</a:t>
            </a:r>
          </a:p>
          <a:p>
            <a:r>
              <a:rPr lang="nl-NL" sz="2600"/>
              <a:t>Bij het maken van dit slide-deck is met zorg de opbouw van het </a:t>
            </a:r>
            <a:r>
              <a:rPr lang="nl-NL" sz="2600" err="1"/>
              <a:t>WEconomy</a:t>
            </a:r>
            <a:r>
              <a:rPr lang="nl-NL" sz="2600"/>
              <a:t> Transitiecanvas </a:t>
            </a:r>
            <a:r>
              <a:rPr lang="nl-NL" sz="2600" i="1"/>
              <a:t>werkboek</a:t>
            </a:r>
            <a:r>
              <a:rPr lang="nl-NL" sz="2600"/>
              <a:t> gevolgd.</a:t>
            </a:r>
          </a:p>
          <a:p>
            <a:r>
              <a:rPr lang="nl-NL" sz="2600"/>
              <a:t>Maar bij het gebruiken en door de feedback worden lacunes zichtbaar én ontstaan nieuwe ideeën. Daarom bevat dit deck een aantal extra slides. Die worden niet toegelicht in het werkboek, maar hier wel.</a:t>
            </a:r>
          </a:p>
          <a:p>
            <a:r>
              <a:rPr lang="nl-NL" sz="2600"/>
              <a:t>Zie het maar als een extraatje, een toefje slagroom op een toetje, een steuntje in de rug en doe er je voordeel mee als het van pas komt.</a:t>
            </a:r>
          </a:p>
          <a:p>
            <a:pPr marL="0" indent="0">
              <a:buNone/>
            </a:pPr>
            <a:endParaRPr lang="nl-NL" sz="2600"/>
          </a:p>
          <a:p>
            <a:pPr marL="0" indent="0">
              <a:buNone/>
            </a:pPr>
            <a:endParaRPr lang="nl-NL">
              <a:solidFill>
                <a:schemeClr val="bg1"/>
              </a:solidFill>
            </a:endParaRPr>
          </a:p>
          <a:p>
            <a:endParaRPr lang="nl-NL">
              <a:solidFill>
                <a:schemeClr val="bg1"/>
              </a:solidFill>
            </a:endParaRPr>
          </a:p>
        </p:txBody>
      </p:sp>
    </p:spTree>
    <p:extLst>
      <p:ext uri="{BB962C8B-B14F-4D97-AF65-F5344CB8AC3E}">
        <p14:creationId xmlns:p14="http://schemas.microsoft.com/office/powerpoint/2010/main" val="39420849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F60FF05-3123-F741-2DF2-ACAC522DA45F}"/>
              </a:ext>
            </a:extLst>
          </p:cNvPr>
          <p:cNvPicPr>
            <a:picLocks noChangeAspect="1"/>
          </p:cNvPicPr>
          <p:nvPr/>
        </p:nvPicPr>
        <p:blipFill>
          <a:blip r:embed="rId2"/>
          <a:stretch>
            <a:fillRect/>
          </a:stretch>
        </p:blipFill>
        <p:spPr>
          <a:xfrm>
            <a:off x="2799373" y="1444334"/>
            <a:ext cx="6409000" cy="4680000"/>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Gezamenlijk ambitie ontwikkelen</a:t>
            </a:r>
          </a:p>
        </p:txBody>
      </p:sp>
      <p:sp>
        <p:nvSpPr>
          <p:cNvPr id="8" name="Tekstvak 7">
            <a:hlinkClick r:id="rId3"/>
            <a:extLst>
              <a:ext uri="{FF2B5EF4-FFF2-40B4-BE49-F238E27FC236}">
                <a16:creationId xmlns:a16="http://schemas.microsoft.com/office/drawing/2014/main" id="{86A4196D-6ACA-A082-4FAB-A08BF760C84C}"/>
              </a:ext>
            </a:extLst>
          </p:cNvPr>
          <p:cNvSpPr txBox="1"/>
          <p:nvPr/>
        </p:nvSpPr>
        <p:spPr>
          <a:xfrm>
            <a:off x="2344858" y="6203434"/>
            <a:ext cx="7127272" cy="578882"/>
          </a:xfrm>
          <a:prstGeom prst="roundRect">
            <a:avLst/>
          </a:prstGeom>
          <a:noFill/>
          <a:ln w="19050">
            <a:solidFill>
              <a:srgbClr val="00B050"/>
            </a:solidFill>
          </a:ln>
        </p:spPr>
        <p:txBody>
          <a:bodyPr wrap="none" rtlCol="0">
            <a:spAutoFit/>
          </a:bodyPr>
          <a:lstStyle/>
          <a:p>
            <a:pPr algn="ctr"/>
            <a:r>
              <a:rPr lang="nl-NL" sz="1400" dirty="0"/>
              <a:t>Bron: </a:t>
            </a:r>
            <a:r>
              <a:rPr lang="nl-NL" sz="1400" dirty="0" err="1"/>
              <a:t>WEconomy</a:t>
            </a:r>
            <a:r>
              <a:rPr lang="nl-NL" sz="1400" dirty="0"/>
              <a:t> Transitiecanvas, Fig. 14, blz. 24. Met goedkeuring overgenomen:</a:t>
            </a:r>
          </a:p>
          <a:p>
            <a:pPr algn="ctr"/>
            <a:r>
              <a:rPr lang="nl-NL" sz="1400" dirty="0" err="1">
                <a:solidFill>
                  <a:srgbClr val="3F3F3F"/>
                </a:solidFill>
                <a:effectLst/>
                <a:latin typeface="Helvetica" pitchFamily="2" charset="0"/>
              </a:rPr>
              <a:t>https</a:t>
            </a:r>
            <a:r>
              <a:rPr lang="nl-NL" sz="1400" dirty="0">
                <a:solidFill>
                  <a:srgbClr val="3F3F3F"/>
                </a:solidFill>
                <a:effectLst/>
                <a:latin typeface="Helvetica" pitchFamily="2" charset="0"/>
              </a:rPr>
              <a:t>://</a:t>
            </a:r>
            <a:r>
              <a:rPr lang="nl-NL" sz="1400" dirty="0" err="1">
                <a:solidFill>
                  <a:srgbClr val="3F3F3F"/>
                </a:solidFill>
                <a:effectLst/>
                <a:latin typeface="Helvetica" pitchFamily="2" charset="0"/>
              </a:rPr>
              <a:t>commoneye.nl</a:t>
            </a:r>
            <a:r>
              <a:rPr lang="nl-NL" sz="1400" dirty="0">
                <a:solidFill>
                  <a:srgbClr val="3F3F3F"/>
                </a:solidFill>
                <a:effectLst/>
                <a:latin typeface="Helvetica" pitchFamily="2" charset="0"/>
              </a:rPr>
              <a:t>/</a:t>
            </a:r>
            <a:r>
              <a:rPr lang="nl-NL" sz="1400" dirty="0" err="1">
                <a:solidFill>
                  <a:srgbClr val="3F3F3F"/>
                </a:solidFill>
                <a:effectLst/>
                <a:latin typeface="Helvetica" pitchFamily="2" charset="0"/>
              </a:rPr>
              <a:t>wp</a:t>
            </a:r>
            <a:r>
              <a:rPr lang="nl-NL" sz="1400" dirty="0">
                <a:solidFill>
                  <a:srgbClr val="3F3F3F"/>
                </a:solidFill>
                <a:effectLst/>
                <a:latin typeface="Helvetica" pitchFamily="2" charset="0"/>
              </a:rPr>
              <a:t>-content/uploads/Werkblad-8.-Quickscan-op-samenwerken.pdf</a:t>
            </a:r>
          </a:p>
        </p:txBody>
      </p:sp>
    </p:spTree>
    <p:extLst>
      <p:ext uri="{BB962C8B-B14F-4D97-AF65-F5344CB8AC3E}">
        <p14:creationId xmlns:p14="http://schemas.microsoft.com/office/powerpoint/2010/main" val="3857470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Welk probleem voor wie wordt opgelost?</a:t>
            </a:r>
          </a:p>
        </p:txBody>
      </p:sp>
      <p:sp>
        <p:nvSpPr>
          <p:cNvPr id="3" name="Tijdelijke aanduiding voor inhoud 2">
            <a:extLst>
              <a:ext uri="{FF2B5EF4-FFF2-40B4-BE49-F238E27FC236}">
                <a16:creationId xmlns:a16="http://schemas.microsoft.com/office/drawing/2014/main" id="{FF4D2B49-FEF9-C060-1248-E766B444CE57}"/>
              </a:ext>
            </a:extLst>
          </p:cNvPr>
          <p:cNvSpPr txBox="1">
            <a:spLocks/>
          </p:cNvSpPr>
          <p:nvPr/>
        </p:nvSpPr>
        <p:spPr>
          <a:xfrm>
            <a:off x="828000" y="2373944"/>
            <a:ext cx="3420000" cy="312974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lgn="ctr">
              <a:buNone/>
            </a:pPr>
            <a:r>
              <a:rPr lang="nl-NL" sz="2400" dirty="0"/>
              <a:t>Het bestaansrecht van een transitie-programma  is bijdragen aan het oplossen van een probleem.</a:t>
            </a:r>
          </a:p>
        </p:txBody>
      </p:sp>
      <p:sp>
        <p:nvSpPr>
          <p:cNvPr id="4" name="Tijdelijke aanduiding voor inhoud 2">
            <a:extLst>
              <a:ext uri="{FF2B5EF4-FFF2-40B4-BE49-F238E27FC236}">
                <a16:creationId xmlns:a16="http://schemas.microsoft.com/office/drawing/2014/main" id="{6BEA28AA-ACB4-5B04-4E5D-62841699A0C5}"/>
              </a:ext>
            </a:extLst>
          </p:cNvPr>
          <p:cNvSpPr txBox="1">
            <a:spLocks/>
          </p:cNvSpPr>
          <p:nvPr/>
        </p:nvSpPr>
        <p:spPr>
          <a:xfrm>
            <a:off x="4555512" y="2373944"/>
            <a:ext cx="3420000" cy="312974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lgn="ctr">
              <a:buNone/>
            </a:pPr>
            <a:r>
              <a:rPr lang="nl-NL" sz="2400" dirty="0"/>
              <a:t>Welk probleem lost jullie programma op?</a:t>
            </a:r>
          </a:p>
          <a:p>
            <a:pPr marL="0" indent="0" algn="ctr">
              <a:buNone/>
            </a:pPr>
            <a:r>
              <a:rPr lang="nl-NL" sz="1200" dirty="0"/>
              <a:t>........................................................................</a:t>
            </a:r>
          </a:p>
          <a:p>
            <a:pPr marL="0" indent="0" algn="ctr">
              <a:buNone/>
            </a:pPr>
            <a:r>
              <a:rPr lang="nl-NL" sz="1200" dirty="0"/>
              <a:t>........................................................................</a:t>
            </a:r>
          </a:p>
          <a:p>
            <a:pPr marL="0" indent="0" algn="ctr">
              <a:buNone/>
            </a:pPr>
            <a:r>
              <a:rPr lang="nl-NL" sz="1200" dirty="0"/>
              <a:t> ........................................................................</a:t>
            </a:r>
          </a:p>
          <a:p>
            <a:pPr marL="0" indent="0" algn="ctr">
              <a:buNone/>
            </a:pPr>
            <a:r>
              <a:rPr lang="nl-NL" sz="1200" dirty="0"/>
              <a:t>........................................................................</a:t>
            </a:r>
          </a:p>
          <a:p>
            <a:pPr marL="0" indent="0" algn="ctr">
              <a:buNone/>
            </a:pPr>
            <a:r>
              <a:rPr lang="nl-NL" sz="1200" dirty="0"/>
              <a:t> ........................................................................</a:t>
            </a:r>
          </a:p>
        </p:txBody>
      </p:sp>
      <p:sp>
        <p:nvSpPr>
          <p:cNvPr id="5" name="Tijdelijke aanduiding voor inhoud 2">
            <a:extLst>
              <a:ext uri="{FF2B5EF4-FFF2-40B4-BE49-F238E27FC236}">
                <a16:creationId xmlns:a16="http://schemas.microsoft.com/office/drawing/2014/main" id="{8234B6F7-1F8E-F889-90CC-3D06DD8CA922}"/>
              </a:ext>
            </a:extLst>
          </p:cNvPr>
          <p:cNvSpPr txBox="1">
            <a:spLocks/>
          </p:cNvSpPr>
          <p:nvPr/>
        </p:nvSpPr>
        <p:spPr>
          <a:xfrm>
            <a:off x="8208000" y="2373944"/>
            <a:ext cx="3420000" cy="312974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lgn="ctr">
              <a:buNone/>
            </a:pPr>
            <a:r>
              <a:rPr lang="nl-NL" sz="2400" dirty="0"/>
              <a:t>Voor wie lost jullie programma dat op?</a:t>
            </a:r>
          </a:p>
          <a:p>
            <a:pPr marL="0" indent="0" algn="ctr">
              <a:buNone/>
            </a:pPr>
            <a:r>
              <a:rPr lang="nl-NL" sz="1200" dirty="0"/>
              <a:t>........................................................................</a:t>
            </a:r>
          </a:p>
          <a:p>
            <a:pPr marL="0" indent="0" algn="ctr">
              <a:buNone/>
            </a:pPr>
            <a:r>
              <a:rPr lang="nl-NL" sz="1200" dirty="0"/>
              <a:t>........................................................................</a:t>
            </a:r>
          </a:p>
          <a:p>
            <a:pPr marL="0" indent="0" algn="ctr">
              <a:buNone/>
            </a:pPr>
            <a:r>
              <a:rPr lang="nl-NL" sz="1200" dirty="0"/>
              <a:t> ........................................................................</a:t>
            </a:r>
          </a:p>
          <a:p>
            <a:pPr marL="0" indent="0" algn="ctr">
              <a:buNone/>
            </a:pPr>
            <a:r>
              <a:rPr lang="nl-NL" sz="1200" dirty="0"/>
              <a:t>........................................................................</a:t>
            </a:r>
          </a:p>
          <a:p>
            <a:pPr marL="0" indent="0" algn="ctr">
              <a:buNone/>
            </a:pPr>
            <a:r>
              <a:rPr lang="nl-NL" sz="1200" dirty="0"/>
              <a:t> ........................................................................</a:t>
            </a:r>
          </a:p>
        </p:txBody>
      </p:sp>
    </p:spTree>
    <p:extLst>
      <p:ext uri="{BB962C8B-B14F-4D97-AF65-F5344CB8AC3E}">
        <p14:creationId xmlns:p14="http://schemas.microsoft.com/office/powerpoint/2010/main" val="16994600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Problemen veranderen</a:t>
            </a:r>
          </a:p>
        </p:txBody>
      </p:sp>
      <p:sp>
        <p:nvSpPr>
          <p:cNvPr id="4" name="Tijdelijke aanduiding voor inhoud 2">
            <a:extLst>
              <a:ext uri="{FF2B5EF4-FFF2-40B4-BE49-F238E27FC236}">
                <a16:creationId xmlns:a16="http://schemas.microsoft.com/office/drawing/2014/main" id="{6BEA28AA-ACB4-5B04-4E5D-62841699A0C5}"/>
              </a:ext>
            </a:extLst>
          </p:cNvPr>
          <p:cNvSpPr txBox="1">
            <a:spLocks/>
          </p:cNvSpPr>
          <p:nvPr/>
        </p:nvSpPr>
        <p:spPr>
          <a:xfrm>
            <a:off x="696000" y="4340728"/>
            <a:ext cx="10800000" cy="1767975"/>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a:p>
          <a:p>
            <a:pPr marL="0" indent="0">
              <a:buNone/>
            </a:pPr>
            <a:r>
              <a:rPr lang="nl-NL" sz="1900"/>
              <a:t>Problemen hebben de slechte gewoonte in de loop van de tijd te veranderen. Wat in eerste instantie er simpel uitzag blijkt bij nader inzien behoorlijk complex. Maar het probleem </a:t>
            </a:r>
            <a:r>
              <a:rPr lang="nl-NL" sz="1900" i="1"/>
              <a:t>nu</a:t>
            </a:r>
            <a:r>
              <a:rPr lang="nl-NL" sz="1900"/>
              <a:t> misschien niet hetzelfde als het probleem wat zich </a:t>
            </a:r>
            <a:r>
              <a:rPr lang="nl-NL" sz="1900" i="1"/>
              <a:t>straks</a:t>
            </a:r>
            <a:r>
              <a:rPr lang="nl-NL" sz="1900"/>
              <a:t> over vijf of tien jaar voordoet. Het is dus nuttig een analyse te maken van het veranderen van het probleem in de tijd. Hier wordt een schema aangereikt om dat op korte, middellange en lange termijn te doen. Daarop anticiperen voorkomt problemen.</a:t>
            </a:r>
          </a:p>
        </p:txBody>
      </p:sp>
      <p:cxnSp>
        <p:nvCxnSpPr>
          <p:cNvPr id="6" name="Rechte verbindingslijn 5">
            <a:extLst>
              <a:ext uri="{FF2B5EF4-FFF2-40B4-BE49-F238E27FC236}">
                <a16:creationId xmlns:a16="http://schemas.microsoft.com/office/drawing/2014/main" id="{1AD46749-3271-F44C-AC17-A82E9EF7746D}"/>
              </a:ext>
            </a:extLst>
          </p:cNvPr>
          <p:cNvCxnSpPr>
            <a:cxnSpLocks/>
          </p:cNvCxnSpPr>
          <p:nvPr/>
        </p:nvCxnSpPr>
        <p:spPr>
          <a:xfrm>
            <a:off x="696000" y="3644031"/>
            <a:ext cx="1062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A74663F8-7E71-B0FE-62DC-55F029DD21AF}"/>
              </a:ext>
            </a:extLst>
          </p:cNvPr>
          <p:cNvCxnSpPr>
            <a:cxnSpLocks/>
          </p:cNvCxnSpPr>
          <p:nvPr/>
        </p:nvCxnSpPr>
        <p:spPr>
          <a:xfrm>
            <a:off x="696000" y="2058416"/>
            <a:ext cx="1062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115A4A4-3EFB-6B04-756B-C0DF6F7A44EB}"/>
              </a:ext>
            </a:extLst>
          </p:cNvPr>
          <p:cNvCxnSpPr>
            <a:cxnSpLocks/>
          </p:cNvCxnSpPr>
          <p:nvPr/>
        </p:nvCxnSpPr>
        <p:spPr>
          <a:xfrm>
            <a:off x="4205732" y="2063346"/>
            <a:ext cx="0" cy="158068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2D1AC59E-8CC2-ED50-EB07-74A8D14FD899}"/>
              </a:ext>
            </a:extLst>
          </p:cNvPr>
          <p:cNvSpPr txBox="1"/>
          <p:nvPr/>
        </p:nvSpPr>
        <p:spPr>
          <a:xfrm>
            <a:off x="787931" y="2115025"/>
            <a:ext cx="3275073" cy="1477328"/>
          </a:xfrm>
          <a:prstGeom prst="rect">
            <a:avLst/>
          </a:prstGeom>
          <a:noFill/>
        </p:spPr>
        <p:txBody>
          <a:bodyPr wrap="square" rtlCol="0">
            <a:spAutoFit/>
          </a:bodyPr>
          <a:lstStyle/>
          <a:p>
            <a:r>
              <a:rPr lang="nl-NL"/>
              <a:t>Het probleem </a:t>
            </a:r>
            <a:r>
              <a:rPr lang="nl-NL" i="1"/>
              <a:t>nu</a:t>
            </a:r>
            <a:r>
              <a:rPr lang="nl-NL"/>
              <a:t> is:</a:t>
            </a:r>
          </a:p>
          <a:p>
            <a:r>
              <a:rPr lang="nl-NL"/>
              <a:t>......................................................</a:t>
            </a:r>
          </a:p>
          <a:p>
            <a:r>
              <a:rPr lang="nl-NL"/>
              <a:t>......................................................</a:t>
            </a:r>
          </a:p>
          <a:p>
            <a:r>
              <a:rPr lang="nl-NL"/>
              <a:t>......................................................</a:t>
            </a:r>
          </a:p>
          <a:p>
            <a:r>
              <a:rPr lang="nl-NL"/>
              <a:t>......................................................</a:t>
            </a:r>
          </a:p>
        </p:txBody>
      </p:sp>
      <p:sp>
        <p:nvSpPr>
          <p:cNvPr id="13" name="Tekstvak 12">
            <a:extLst>
              <a:ext uri="{FF2B5EF4-FFF2-40B4-BE49-F238E27FC236}">
                <a16:creationId xmlns:a16="http://schemas.microsoft.com/office/drawing/2014/main" id="{DFC35BA7-9F20-CAB9-4454-CA5388A44AC8}"/>
              </a:ext>
            </a:extLst>
          </p:cNvPr>
          <p:cNvSpPr txBox="1"/>
          <p:nvPr/>
        </p:nvSpPr>
        <p:spPr>
          <a:xfrm>
            <a:off x="4458463" y="2106465"/>
            <a:ext cx="3275073" cy="1477328"/>
          </a:xfrm>
          <a:prstGeom prst="rect">
            <a:avLst/>
          </a:prstGeom>
          <a:noFill/>
        </p:spPr>
        <p:txBody>
          <a:bodyPr wrap="square" rtlCol="0">
            <a:spAutoFit/>
          </a:bodyPr>
          <a:lstStyle/>
          <a:p>
            <a:r>
              <a:rPr lang="nl-NL"/>
              <a:t>Het probleem over </a:t>
            </a:r>
            <a:r>
              <a:rPr lang="nl-NL" i="1"/>
              <a:t>vijf</a:t>
            </a:r>
            <a:r>
              <a:rPr lang="nl-NL"/>
              <a:t> jaar is:</a:t>
            </a:r>
          </a:p>
          <a:p>
            <a:r>
              <a:rPr lang="nl-NL"/>
              <a:t>......................................................</a:t>
            </a:r>
          </a:p>
          <a:p>
            <a:r>
              <a:rPr lang="nl-NL"/>
              <a:t>......................................................</a:t>
            </a:r>
          </a:p>
          <a:p>
            <a:r>
              <a:rPr lang="nl-NL"/>
              <a:t>.....................................................</a:t>
            </a:r>
          </a:p>
          <a:p>
            <a:r>
              <a:rPr lang="nl-NL"/>
              <a:t>......................................................</a:t>
            </a:r>
          </a:p>
        </p:txBody>
      </p:sp>
      <p:cxnSp>
        <p:nvCxnSpPr>
          <p:cNvPr id="15" name="Rechte verbindingslijn 14">
            <a:extLst>
              <a:ext uri="{FF2B5EF4-FFF2-40B4-BE49-F238E27FC236}">
                <a16:creationId xmlns:a16="http://schemas.microsoft.com/office/drawing/2014/main" id="{9C566DF6-806F-9D28-6A85-3DD44E056428}"/>
              </a:ext>
            </a:extLst>
          </p:cNvPr>
          <p:cNvCxnSpPr>
            <a:cxnSpLocks/>
          </p:cNvCxnSpPr>
          <p:nvPr/>
        </p:nvCxnSpPr>
        <p:spPr>
          <a:xfrm>
            <a:off x="7865364" y="2063346"/>
            <a:ext cx="0" cy="158068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Tekstvak 15">
            <a:extLst>
              <a:ext uri="{FF2B5EF4-FFF2-40B4-BE49-F238E27FC236}">
                <a16:creationId xmlns:a16="http://schemas.microsoft.com/office/drawing/2014/main" id="{E1EE7491-CF6C-96C7-3076-93235A0D0844}"/>
              </a:ext>
            </a:extLst>
          </p:cNvPr>
          <p:cNvSpPr txBox="1"/>
          <p:nvPr/>
        </p:nvSpPr>
        <p:spPr>
          <a:xfrm>
            <a:off x="7997193" y="2106465"/>
            <a:ext cx="3275073" cy="1477328"/>
          </a:xfrm>
          <a:prstGeom prst="rect">
            <a:avLst/>
          </a:prstGeom>
          <a:noFill/>
        </p:spPr>
        <p:txBody>
          <a:bodyPr wrap="square" rtlCol="0">
            <a:spAutoFit/>
          </a:bodyPr>
          <a:lstStyle/>
          <a:p>
            <a:r>
              <a:rPr lang="nl-NL"/>
              <a:t>Het probleem over </a:t>
            </a:r>
            <a:r>
              <a:rPr lang="nl-NL" i="1"/>
              <a:t>tien</a:t>
            </a:r>
            <a:r>
              <a:rPr lang="nl-NL"/>
              <a:t> jaar is:</a:t>
            </a:r>
          </a:p>
          <a:p>
            <a:r>
              <a:rPr lang="nl-NL"/>
              <a:t>......................................................</a:t>
            </a:r>
          </a:p>
          <a:p>
            <a:r>
              <a:rPr lang="nl-NL"/>
              <a:t>......................................................</a:t>
            </a:r>
          </a:p>
          <a:p>
            <a:r>
              <a:rPr lang="nl-NL"/>
              <a:t>......................................................</a:t>
            </a:r>
          </a:p>
          <a:p>
            <a:r>
              <a:rPr lang="nl-NL"/>
              <a:t>......................................................</a:t>
            </a:r>
          </a:p>
        </p:txBody>
      </p:sp>
    </p:spTree>
    <p:extLst>
      <p:ext uri="{BB962C8B-B14F-4D97-AF65-F5344CB8AC3E}">
        <p14:creationId xmlns:p14="http://schemas.microsoft.com/office/powerpoint/2010/main" val="1635355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86A2C-3992-980A-D612-47BC3B0AEAC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7BE4FA8-D47F-DBE1-847C-47DB06B729BB}"/>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Welke vorm van </a:t>
            </a:r>
            <a:r>
              <a:rPr lang="nl-NL" sz="3600" dirty="0" err="1">
                <a:solidFill>
                  <a:schemeClr val="bg1"/>
                </a:solidFill>
              </a:rPr>
              <a:t>waardecreatie</a:t>
            </a:r>
            <a:r>
              <a:rPr lang="nl-NL" sz="3600" dirty="0">
                <a:solidFill>
                  <a:schemeClr val="bg1"/>
                </a:solidFill>
              </a:rPr>
              <a:t> streven partijen na?</a:t>
            </a:r>
          </a:p>
        </p:txBody>
      </p:sp>
      <p:sp>
        <p:nvSpPr>
          <p:cNvPr id="8" name="Tekstvak 7">
            <a:extLst>
              <a:ext uri="{FF2B5EF4-FFF2-40B4-BE49-F238E27FC236}">
                <a16:creationId xmlns:a16="http://schemas.microsoft.com/office/drawing/2014/main" id="{82FC76FC-4AEB-3DC5-419A-8E2353B5A98F}"/>
              </a:ext>
            </a:extLst>
          </p:cNvPr>
          <p:cNvSpPr txBox="1"/>
          <p:nvPr/>
        </p:nvSpPr>
        <p:spPr>
          <a:xfrm>
            <a:off x="4172236" y="6152356"/>
            <a:ext cx="384752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Tabel 2, blz. 22</a:t>
            </a:r>
          </a:p>
        </p:txBody>
      </p:sp>
      <p:pic>
        <p:nvPicPr>
          <p:cNvPr id="6" name="Afbeelding 5">
            <a:extLst>
              <a:ext uri="{FF2B5EF4-FFF2-40B4-BE49-F238E27FC236}">
                <a16:creationId xmlns:a16="http://schemas.microsoft.com/office/drawing/2014/main" id="{B50FFA59-A8FC-BEB2-FB36-8257683FFE0D}"/>
              </a:ext>
            </a:extLst>
          </p:cNvPr>
          <p:cNvPicPr>
            <a:picLocks noChangeAspect="1"/>
          </p:cNvPicPr>
          <p:nvPr/>
        </p:nvPicPr>
        <p:blipFill>
          <a:blip r:embed="rId2"/>
          <a:stretch>
            <a:fillRect/>
          </a:stretch>
        </p:blipFill>
        <p:spPr>
          <a:xfrm>
            <a:off x="0" y="2003567"/>
            <a:ext cx="12192000" cy="2850865"/>
          </a:xfrm>
          <a:prstGeom prst="rect">
            <a:avLst/>
          </a:prstGeom>
        </p:spPr>
      </p:pic>
    </p:spTree>
    <p:extLst>
      <p:ext uri="{BB962C8B-B14F-4D97-AF65-F5344CB8AC3E}">
        <p14:creationId xmlns:p14="http://schemas.microsoft.com/office/powerpoint/2010/main" val="28100648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Strategieën </a:t>
            </a:r>
            <a:r>
              <a:rPr lang="nl-NL" sz="3600" dirty="0" err="1">
                <a:solidFill>
                  <a:schemeClr val="bg1"/>
                </a:solidFill>
              </a:rPr>
              <a:t>waardecreatie</a:t>
            </a:r>
            <a:r>
              <a:rPr lang="nl-NL" sz="3600" dirty="0">
                <a:solidFill>
                  <a:schemeClr val="bg1"/>
                </a:solidFill>
              </a:rPr>
              <a:t> (1)</a:t>
            </a:r>
          </a:p>
        </p:txBody>
      </p:sp>
      <p:pic>
        <p:nvPicPr>
          <p:cNvPr id="7" name="Afbeelding 6" descr="DKVV_PowerPoint_wit_met_bijschrift-25.png">
            <a:extLst>
              <a:ext uri="{FF2B5EF4-FFF2-40B4-BE49-F238E27FC236}">
                <a16:creationId xmlns:a16="http://schemas.microsoft.com/office/drawing/2014/main" id="{BF46A7B6-595D-24BF-3782-A6D97CD1A0DE}"/>
              </a:ext>
            </a:extLst>
          </p:cNvPr>
          <p:cNvPicPr>
            <a:picLocks noChangeAspect="1"/>
          </p:cNvPicPr>
          <p:nvPr/>
        </p:nvPicPr>
        <p:blipFill rotWithShape="1">
          <a:blip r:embed="rId2">
            <a:extLst>
              <a:ext uri="{28A0092B-C50C-407E-A947-70E740481C1C}">
                <a14:useLocalDpi xmlns:a14="http://schemas.microsoft.com/office/drawing/2010/main" val="0"/>
              </a:ext>
            </a:extLst>
          </a:blip>
          <a:srcRect t="17143" b="4669"/>
          <a:stretch/>
        </p:blipFill>
        <p:spPr>
          <a:xfrm>
            <a:off x="1524000" y="1582057"/>
            <a:ext cx="9144000" cy="5275943"/>
          </a:xfrm>
          <a:prstGeom prst="rect">
            <a:avLst/>
          </a:prstGeom>
        </p:spPr>
      </p:pic>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3"/>
          <a:stretch>
            <a:fillRect/>
          </a:stretch>
        </p:blipFill>
        <p:spPr>
          <a:xfrm>
            <a:off x="5643317" y="6038849"/>
            <a:ext cx="1044000" cy="412548"/>
          </a:xfrm>
          <a:prstGeom prst="rect">
            <a:avLst/>
          </a:prstGeom>
        </p:spPr>
      </p:pic>
      <p:sp>
        <p:nvSpPr>
          <p:cNvPr id="5" name="Tekstvak 4">
            <a:extLst>
              <a:ext uri="{FF2B5EF4-FFF2-40B4-BE49-F238E27FC236}">
                <a16:creationId xmlns:a16="http://schemas.microsoft.com/office/drawing/2014/main" id="{841C03F2-0440-2DC4-E08F-E83BEE708C26}"/>
              </a:ext>
            </a:extLst>
          </p:cNvPr>
          <p:cNvSpPr txBox="1"/>
          <p:nvPr/>
        </p:nvSpPr>
        <p:spPr>
          <a:xfrm>
            <a:off x="5633106" y="5994285"/>
            <a:ext cx="1197059" cy="523220"/>
          </a:xfrm>
          <a:prstGeom prst="rect">
            <a:avLst/>
          </a:prstGeom>
          <a:noFill/>
        </p:spPr>
        <p:txBody>
          <a:bodyPr wrap="none" rtlCol="0">
            <a:spAutoFit/>
          </a:bodyPr>
          <a:lstStyle/>
          <a:p>
            <a:pPr algn="ctr"/>
            <a:r>
              <a:rPr lang="nl-NL" sz="1400">
                <a:latin typeface="FEDRASANSPRO-DEMI" panose="020B0503040000020004" pitchFamily="34" charset="0"/>
                <a:ea typeface="FEDRASANSPRO-DEMI" panose="020B0503040000020004" pitchFamily="34" charset="0"/>
              </a:rPr>
              <a:t>Community</a:t>
            </a:r>
          </a:p>
          <a:p>
            <a:pPr algn="ctr"/>
            <a:r>
              <a:rPr lang="nl-NL" sz="1400">
                <a:latin typeface="FEDRASANSPRO-DEMI" panose="020B0503040000020004" pitchFamily="34" charset="0"/>
                <a:ea typeface="FEDRASANSPRO-DEMI" panose="020B0503040000020004" pitchFamily="34" charset="0"/>
              </a:rPr>
              <a:t>Enterprise</a:t>
            </a:r>
          </a:p>
        </p:txBody>
      </p:sp>
    </p:spTree>
    <p:extLst>
      <p:ext uri="{BB962C8B-B14F-4D97-AF65-F5344CB8AC3E}">
        <p14:creationId xmlns:p14="http://schemas.microsoft.com/office/powerpoint/2010/main" val="1223598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al 29">
            <a:extLst>
              <a:ext uri="{FF2B5EF4-FFF2-40B4-BE49-F238E27FC236}">
                <a16:creationId xmlns:a16="http://schemas.microsoft.com/office/drawing/2014/main" id="{8C985A16-ECA9-B890-D486-E3D5F7D049C1}"/>
              </a:ext>
            </a:extLst>
          </p:cNvPr>
          <p:cNvSpPr/>
          <p:nvPr/>
        </p:nvSpPr>
        <p:spPr>
          <a:xfrm>
            <a:off x="3887557" y="1866956"/>
            <a:ext cx="3960000" cy="3960000"/>
          </a:xfrm>
          <a:prstGeom prst="ellipse">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Strategieën voor </a:t>
            </a:r>
            <a:r>
              <a:rPr lang="nl-NL" sz="3600" err="1">
                <a:solidFill>
                  <a:schemeClr val="bg1"/>
                </a:solidFill>
              </a:rPr>
              <a:t>waardecreatie</a:t>
            </a:r>
            <a:r>
              <a:rPr lang="nl-NL" sz="3600">
                <a:solidFill>
                  <a:schemeClr val="bg1"/>
                </a:solidFill>
              </a:rPr>
              <a:t> (2)</a:t>
            </a:r>
          </a:p>
        </p:txBody>
      </p:sp>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2"/>
          <a:stretch>
            <a:fillRect/>
          </a:stretch>
        </p:blipFill>
        <p:spPr>
          <a:xfrm>
            <a:off x="5643317" y="6038849"/>
            <a:ext cx="1044000" cy="412548"/>
          </a:xfrm>
          <a:prstGeom prst="rect">
            <a:avLst/>
          </a:prstGeom>
        </p:spPr>
      </p:pic>
      <p:pic>
        <p:nvPicPr>
          <p:cNvPr id="11" name="Afbeelding 10">
            <a:extLst>
              <a:ext uri="{FF2B5EF4-FFF2-40B4-BE49-F238E27FC236}">
                <a16:creationId xmlns:a16="http://schemas.microsoft.com/office/drawing/2014/main" id="{C7BA1D23-57B5-0913-74FB-E1AAF0EF206B}"/>
              </a:ext>
            </a:extLst>
          </p:cNvPr>
          <p:cNvPicPr>
            <a:picLocks noChangeAspect="1"/>
          </p:cNvPicPr>
          <p:nvPr/>
        </p:nvPicPr>
        <p:blipFill>
          <a:blip r:embed="rId3"/>
          <a:stretch>
            <a:fillRect/>
          </a:stretch>
        </p:blipFill>
        <p:spPr>
          <a:xfrm>
            <a:off x="5543927" y="1477660"/>
            <a:ext cx="1836325" cy="1368000"/>
          </a:xfrm>
          <a:prstGeom prst="rect">
            <a:avLst/>
          </a:prstGeom>
        </p:spPr>
      </p:pic>
      <p:pic>
        <p:nvPicPr>
          <p:cNvPr id="15" name="Afbeelding 14">
            <a:extLst>
              <a:ext uri="{FF2B5EF4-FFF2-40B4-BE49-F238E27FC236}">
                <a16:creationId xmlns:a16="http://schemas.microsoft.com/office/drawing/2014/main" id="{9EA12C16-F70F-2DB1-4AE7-AB6C23769226}"/>
              </a:ext>
            </a:extLst>
          </p:cNvPr>
          <p:cNvPicPr>
            <a:picLocks noChangeAspect="1"/>
          </p:cNvPicPr>
          <p:nvPr/>
        </p:nvPicPr>
        <p:blipFill>
          <a:blip r:embed="rId4"/>
          <a:stretch>
            <a:fillRect/>
          </a:stretch>
        </p:blipFill>
        <p:spPr>
          <a:xfrm>
            <a:off x="3427672" y="1961418"/>
            <a:ext cx="1473200" cy="1536700"/>
          </a:xfrm>
          <a:prstGeom prst="rect">
            <a:avLst/>
          </a:prstGeom>
        </p:spPr>
      </p:pic>
      <p:pic>
        <p:nvPicPr>
          <p:cNvPr id="17" name="Afbeelding 16">
            <a:extLst>
              <a:ext uri="{FF2B5EF4-FFF2-40B4-BE49-F238E27FC236}">
                <a16:creationId xmlns:a16="http://schemas.microsoft.com/office/drawing/2014/main" id="{73350115-41E6-B244-ACD7-16F4D3AE17BC}"/>
              </a:ext>
            </a:extLst>
          </p:cNvPr>
          <p:cNvPicPr>
            <a:picLocks noChangeAspect="1"/>
          </p:cNvPicPr>
          <p:nvPr/>
        </p:nvPicPr>
        <p:blipFill>
          <a:blip r:embed="rId5"/>
          <a:stretch>
            <a:fillRect/>
          </a:stretch>
        </p:blipFill>
        <p:spPr>
          <a:xfrm>
            <a:off x="3445881" y="4173033"/>
            <a:ext cx="1485900" cy="1397000"/>
          </a:xfrm>
          <a:prstGeom prst="rect">
            <a:avLst/>
          </a:prstGeom>
        </p:spPr>
      </p:pic>
      <p:pic>
        <p:nvPicPr>
          <p:cNvPr id="29" name="Afbeelding 28">
            <a:extLst>
              <a:ext uri="{FF2B5EF4-FFF2-40B4-BE49-F238E27FC236}">
                <a16:creationId xmlns:a16="http://schemas.microsoft.com/office/drawing/2014/main" id="{3715978E-690E-50FD-329B-4645D52C7EBC}"/>
              </a:ext>
            </a:extLst>
          </p:cNvPr>
          <p:cNvPicPr>
            <a:picLocks noChangeAspect="1"/>
          </p:cNvPicPr>
          <p:nvPr/>
        </p:nvPicPr>
        <p:blipFill>
          <a:blip r:embed="rId6"/>
          <a:stretch>
            <a:fillRect/>
          </a:stretch>
        </p:blipFill>
        <p:spPr>
          <a:xfrm>
            <a:off x="6816533" y="3485904"/>
            <a:ext cx="1826340" cy="1440000"/>
          </a:xfrm>
          <a:prstGeom prst="rect">
            <a:avLst/>
          </a:prstGeom>
        </p:spPr>
      </p:pic>
      <p:pic>
        <p:nvPicPr>
          <p:cNvPr id="32" name="Afbeelding 31">
            <a:extLst>
              <a:ext uri="{FF2B5EF4-FFF2-40B4-BE49-F238E27FC236}">
                <a16:creationId xmlns:a16="http://schemas.microsoft.com/office/drawing/2014/main" id="{8A5F1FB6-7BBD-9CD5-FBBC-EAEF0D98D3CA}"/>
              </a:ext>
            </a:extLst>
          </p:cNvPr>
          <p:cNvPicPr>
            <a:picLocks noChangeAspect="1"/>
          </p:cNvPicPr>
          <p:nvPr/>
        </p:nvPicPr>
        <p:blipFill>
          <a:blip r:embed="rId7"/>
          <a:stretch>
            <a:fillRect/>
          </a:stretch>
        </p:blipFill>
        <p:spPr>
          <a:xfrm>
            <a:off x="4766376" y="2759440"/>
            <a:ext cx="2260600" cy="2184400"/>
          </a:xfrm>
          <a:prstGeom prst="rect">
            <a:avLst/>
          </a:prstGeom>
        </p:spPr>
      </p:pic>
      <p:sp>
        <p:nvSpPr>
          <p:cNvPr id="33" name="Tekstvak 32">
            <a:extLst>
              <a:ext uri="{FF2B5EF4-FFF2-40B4-BE49-F238E27FC236}">
                <a16:creationId xmlns:a16="http://schemas.microsoft.com/office/drawing/2014/main" id="{3143BA4A-DA89-82D3-DFA1-7050C2D3824C}"/>
              </a:ext>
            </a:extLst>
          </p:cNvPr>
          <p:cNvSpPr txBox="1"/>
          <p:nvPr/>
        </p:nvSpPr>
        <p:spPr>
          <a:xfrm>
            <a:off x="3185897" y="1676890"/>
            <a:ext cx="1191353" cy="369332"/>
          </a:xfrm>
          <a:prstGeom prst="rect">
            <a:avLst/>
          </a:prstGeom>
          <a:noFill/>
        </p:spPr>
        <p:txBody>
          <a:bodyPr wrap="none" rtlCol="0">
            <a:spAutoFit/>
          </a:bodyPr>
          <a:lstStyle/>
          <a:p>
            <a:pPr algn="ctr"/>
            <a:r>
              <a:rPr lang="nl-NL">
                <a:ea typeface="FEDRASANSPRO-DEMI" panose="020B0503040000020004" pitchFamily="34" charset="0"/>
              </a:rPr>
              <a:t>Substitutie</a:t>
            </a:r>
          </a:p>
        </p:txBody>
      </p:sp>
      <p:sp>
        <p:nvSpPr>
          <p:cNvPr id="34" name="Tekstvak 33">
            <a:extLst>
              <a:ext uri="{FF2B5EF4-FFF2-40B4-BE49-F238E27FC236}">
                <a16:creationId xmlns:a16="http://schemas.microsoft.com/office/drawing/2014/main" id="{A3064FA6-0A24-281A-5C14-893BA8FA5802}"/>
              </a:ext>
            </a:extLst>
          </p:cNvPr>
          <p:cNvSpPr txBox="1"/>
          <p:nvPr/>
        </p:nvSpPr>
        <p:spPr>
          <a:xfrm>
            <a:off x="2944417" y="4024890"/>
            <a:ext cx="1055097" cy="369332"/>
          </a:xfrm>
          <a:prstGeom prst="rect">
            <a:avLst/>
          </a:prstGeom>
          <a:noFill/>
        </p:spPr>
        <p:txBody>
          <a:bodyPr wrap="none" rtlCol="0">
            <a:spAutoFit/>
          </a:bodyPr>
          <a:lstStyle/>
          <a:p>
            <a:pPr algn="ctr"/>
            <a:r>
              <a:rPr lang="nl-NL">
                <a:ea typeface="FEDRASANSPRO-DEMI" panose="020B0503040000020004" pitchFamily="34" charset="0"/>
              </a:rPr>
              <a:t>Recycling</a:t>
            </a:r>
          </a:p>
        </p:txBody>
      </p:sp>
      <p:sp>
        <p:nvSpPr>
          <p:cNvPr id="35" name="Tekstvak 34">
            <a:extLst>
              <a:ext uri="{FF2B5EF4-FFF2-40B4-BE49-F238E27FC236}">
                <a16:creationId xmlns:a16="http://schemas.microsoft.com/office/drawing/2014/main" id="{CE39EA3E-3E77-A202-EEDA-418C03D0F8F8}"/>
              </a:ext>
            </a:extLst>
          </p:cNvPr>
          <p:cNvSpPr txBox="1"/>
          <p:nvPr/>
        </p:nvSpPr>
        <p:spPr>
          <a:xfrm>
            <a:off x="8042938" y="3319326"/>
            <a:ext cx="1416926" cy="369332"/>
          </a:xfrm>
          <a:prstGeom prst="rect">
            <a:avLst/>
          </a:prstGeom>
          <a:noFill/>
        </p:spPr>
        <p:txBody>
          <a:bodyPr wrap="none" rtlCol="0">
            <a:spAutoFit/>
          </a:bodyPr>
          <a:lstStyle/>
          <a:p>
            <a:pPr algn="ctr"/>
            <a:r>
              <a:rPr lang="nl-NL">
                <a:ea typeface="FEDRASANSPRO-DEMI" panose="020B0503040000020004" pitchFamily="34" charset="0"/>
              </a:rPr>
              <a:t>Leefbaarheid</a:t>
            </a:r>
          </a:p>
        </p:txBody>
      </p:sp>
      <p:sp>
        <p:nvSpPr>
          <p:cNvPr id="36" name="Tekstvak 35">
            <a:extLst>
              <a:ext uri="{FF2B5EF4-FFF2-40B4-BE49-F238E27FC236}">
                <a16:creationId xmlns:a16="http://schemas.microsoft.com/office/drawing/2014/main" id="{EAFAA296-255D-7466-DDCE-19C9F8831FA7}"/>
              </a:ext>
            </a:extLst>
          </p:cNvPr>
          <p:cNvSpPr txBox="1"/>
          <p:nvPr/>
        </p:nvSpPr>
        <p:spPr>
          <a:xfrm>
            <a:off x="7053877" y="5637243"/>
            <a:ext cx="1351652" cy="369332"/>
          </a:xfrm>
          <a:prstGeom prst="rect">
            <a:avLst/>
          </a:prstGeom>
          <a:noFill/>
        </p:spPr>
        <p:txBody>
          <a:bodyPr wrap="none" rtlCol="0">
            <a:spAutoFit/>
          </a:bodyPr>
          <a:lstStyle/>
          <a:p>
            <a:pPr algn="ctr"/>
            <a:r>
              <a:rPr lang="nl-NL">
                <a:ea typeface="FEDRASANSPRO-DEMI" panose="020B0503040000020004" pitchFamily="34" charset="0"/>
              </a:rPr>
              <a:t>Beschermen</a:t>
            </a:r>
          </a:p>
        </p:txBody>
      </p:sp>
      <p:pic>
        <p:nvPicPr>
          <p:cNvPr id="38" name="Afbeelding 37">
            <a:extLst>
              <a:ext uri="{FF2B5EF4-FFF2-40B4-BE49-F238E27FC236}">
                <a16:creationId xmlns:a16="http://schemas.microsoft.com/office/drawing/2014/main" id="{FE86EDCF-AA07-3532-02D1-859285BC8FE0}"/>
              </a:ext>
            </a:extLst>
          </p:cNvPr>
          <p:cNvPicPr>
            <a:picLocks noChangeAspect="1"/>
          </p:cNvPicPr>
          <p:nvPr/>
        </p:nvPicPr>
        <p:blipFill>
          <a:blip r:embed="rId8"/>
          <a:stretch>
            <a:fillRect/>
          </a:stretch>
        </p:blipFill>
        <p:spPr>
          <a:xfrm>
            <a:off x="5306215" y="5058271"/>
            <a:ext cx="1748973" cy="1332000"/>
          </a:xfrm>
          <a:prstGeom prst="rect">
            <a:avLst/>
          </a:prstGeom>
        </p:spPr>
      </p:pic>
      <p:sp>
        <p:nvSpPr>
          <p:cNvPr id="39" name="Tekstvak 38">
            <a:extLst>
              <a:ext uri="{FF2B5EF4-FFF2-40B4-BE49-F238E27FC236}">
                <a16:creationId xmlns:a16="http://schemas.microsoft.com/office/drawing/2014/main" id="{F714480B-89C3-7480-3076-769C8BBB6290}"/>
              </a:ext>
            </a:extLst>
          </p:cNvPr>
          <p:cNvSpPr txBox="1"/>
          <p:nvPr/>
        </p:nvSpPr>
        <p:spPr>
          <a:xfrm>
            <a:off x="7221151" y="2129430"/>
            <a:ext cx="1309974" cy="369332"/>
          </a:xfrm>
          <a:prstGeom prst="rect">
            <a:avLst/>
          </a:prstGeom>
          <a:noFill/>
        </p:spPr>
        <p:txBody>
          <a:bodyPr wrap="none" rtlCol="0">
            <a:spAutoFit/>
          </a:bodyPr>
          <a:lstStyle/>
          <a:p>
            <a:pPr algn="ctr"/>
            <a:r>
              <a:rPr lang="nl-NL">
                <a:ea typeface="FEDRASANSPRO-DEMI" panose="020B0503040000020004" pitchFamily="34" charset="0"/>
              </a:rPr>
              <a:t>Regeneratie</a:t>
            </a:r>
          </a:p>
        </p:txBody>
      </p:sp>
      <p:sp>
        <p:nvSpPr>
          <p:cNvPr id="40" name="Tekstvak 39">
            <a:extLst>
              <a:ext uri="{FF2B5EF4-FFF2-40B4-BE49-F238E27FC236}">
                <a16:creationId xmlns:a16="http://schemas.microsoft.com/office/drawing/2014/main" id="{8B5028D0-E814-958A-274F-D4B4B2DDB3C4}"/>
              </a:ext>
            </a:extLst>
          </p:cNvPr>
          <p:cNvSpPr txBox="1"/>
          <p:nvPr/>
        </p:nvSpPr>
        <p:spPr>
          <a:xfrm>
            <a:off x="9921530" y="6168513"/>
            <a:ext cx="1574470" cy="369332"/>
          </a:xfrm>
          <a:prstGeom prst="rect">
            <a:avLst/>
          </a:prstGeom>
          <a:noFill/>
        </p:spPr>
        <p:txBody>
          <a:bodyPr wrap="none" rtlCol="0">
            <a:spAutoFit/>
          </a:bodyPr>
          <a:lstStyle/>
          <a:p>
            <a:r>
              <a:rPr lang="nl-NL"/>
              <a:t>(c) </a:t>
            </a:r>
            <a:r>
              <a:rPr lang="nl-NL" err="1"/>
              <a:t>Icons</a:t>
            </a:r>
            <a:r>
              <a:rPr lang="nl-NL"/>
              <a:t> </a:t>
            </a:r>
            <a:r>
              <a:rPr lang="nl-NL" err="1"/>
              <a:t>iStock</a:t>
            </a:r>
            <a:endParaRPr lang="nl-NL"/>
          </a:p>
        </p:txBody>
      </p:sp>
    </p:spTree>
    <p:extLst>
      <p:ext uri="{BB962C8B-B14F-4D97-AF65-F5344CB8AC3E}">
        <p14:creationId xmlns:p14="http://schemas.microsoft.com/office/powerpoint/2010/main" val="3173103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62D23-B336-5483-812F-9A016E5B549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451E5F2-8890-59BB-E656-BB2AD4E1B40D}"/>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QuickScan maken</a:t>
            </a:r>
          </a:p>
        </p:txBody>
      </p:sp>
      <p:sp>
        <p:nvSpPr>
          <p:cNvPr id="8" name="Tekstvak 7">
            <a:extLst>
              <a:ext uri="{FF2B5EF4-FFF2-40B4-BE49-F238E27FC236}">
                <a16:creationId xmlns:a16="http://schemas.microsoft.com/office/drawing/2014/main" id="{ECB1F76E-3F2F-0B67-1D4E-375E94FF6B76}"/>
              </a:ext>
            </a:extLst>
          </p:cNvPr>
          <p:cNvSpPr txBox="1"/>
          <p:nvPr/>
        </p:nvSpPr>
        <p:spPr>
          <a:xfrm>
            <a:off x="4194628" y="6152356"/>
            <a:ext cx="3802743" cy="340519"/>
          </a:xfrm>
          <a:prstGeom prst="roundRect">
            <a:avLst/>
          </a:prstGeom>
          <a:noFill/>
          <a:ln w="19050">
            <a:solidFill>
              <a:schemeClr val="accent6"/>
            </a:solidFill>
          </a:ln>
        </p:spPr>
        <p:txBody>
          <a:bodyPr wrap="square" rtlCol="0">
            <a:spAutoFit/>
          </a:bodyPr>
          <a:lstStyle/>
          <a:p>
            <a:r>
              <a:rPr lang="nl-NL" sz="1400"/>
              <a:t>Bron: </a:t>
            </a:r>
            <a:r>
              <a:rPr lang="nl-NL" sz="1400" err="1"/>
              <a:t>WEconomy</a:t>
            </a:r>
            <a:r>
              <a:rPr lang="nl-NL" sz="1400"/>
              <a:t> Transitiecanvas, Fig. 11, blz.16</a:t>
            </a:r>
          </a:p>
        </p:txBody>
      </p:sp>
      <p:pic>
        <p:nvPicPr>
          <p:cNvPr id="3076" name="Picture 4">
            <a:extLst>
              <a:ext uri="{FF2B5EF4-FFF2-40B4-BE49-F238E27FC236}">
                <a16:creationId xmlns:a16="http://schemas.microsoft.com/office/drawing/2014/main" id="{34B0F78E-4249-090D-E662-2977A0114F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97"/>
          <a:stretch/>
        </p:blipFill>
        <p:spPr bwMode="auto">
          <a:xfrm>
            <a:off x="1595999" y="1524637"/>
            <a:ext cx="9000000" cy="4516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8610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QuickScan schaal en samenhang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1972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15, blz.25</a:t>
            </a:r>
          </a:p>
        </p:txBody>
      </p:sp>
      <p:pic>
        <p:nvPicPr>
          <p:cNvPr id="10" name="Afbeelding 9">
            <a:extLst>
              <a:ext uri="{FF2B5EF4-FFF2-40B4-BE49-F238E27FC236}">
                <a16:creationId xmlns:a16="http://schemas.microsoft.com/office/drawing/2014/main" id="{C2115F96-6EE7-A03D-F6BC-7CAF2585D3E1}"/>
              </a:ext>
            </a:extLst>
          </p:cNvPr>
          <p:cNvPicPr>
            <a:picLocks noChangeAspect="1"/>
          </p:cNvPicPr>
          <p:nvPr/>
        </p:nvPicPr>
        <p:blipFill>
          <a:blip r:embed="rId2"/>
          <a:stretch>
            <a:fillRect/>
          </a:stretch>
        </p:blipFill>
        <p:spPr>
          <a:xfrm>
            <a:off x="3892548" y="1499989"/>
            <a:ext cx="4528821" cy="4320000"/>
          </a:xfrm>
          <a:prstGeom prst="rect">
            <a:avLst/>
          </a:prstGeom>
        </p:spPr>
      </p:pic>
    </p:spTree>
    <p:extLst>
      <p:ext uri="{BB962C8B-B14F-4D97-AF65-F5344CB8AC3E}">
        <p14:creationId xmlns:p14="http://schemas.microsoft.com/office/powerpoint/2010/main" val="1570537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QuickScan organisatorische opgave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61202"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16, blz.25</a:t>
            </a:r>
          </a:p>
        </p:txBody>
      </p:sp>
      <p:pic>
        <p:nvPicPr>
          <p:cNvPr id="4" name="Afbeelding 3">
            <a:extLst>
              <a:ext uri="{FF2B5EF4-FFF2-40B4-BE49-F238E27FC236}">
                <a16:creationId xmlns:a16="http://schemas.microsoft.com/office/drawing/2014/main" id="{9C345ADC-D98C-2C5C-4C7B-CC4FB27DB7C0}"/>
              </a:ext>
            </a:extLst>
          </p:cNvPr>
          <p:cNvPicPr>
            <a:picLocks noChangeAspect="1"/>
          </p:cNvPicPr>
          <p:nvPr/>
        </p:nvPicPr>
        <p:blipFill>
          <a:blip r:embed="rId2"/>
          <a:stretch>
            <a:fillRect/>
          </a:stretch>
        </p:blipFill>
        <p:spPr>
          <a:xfrm>
            <a:off x="3891265" y="1445125"/>
            <a:ext cx="4409467" cy="4320000"/>
          </a:xfrm>
          <a:prstGeom prst="rect">
            <a:avLst/>
          </a:prstGeom>
        </p:spPr>
      </p:pic>
    </p:spTree>
    <p:extLst>
      <p:ext uri="{BB962C8B-B14F-4D97-AF65-F5344CB8AC3E}">
        <p14:creationId xmlns:p14="http://schemas.microsoft.com/office/powerpoint/2010/main" val="29709256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81DF5-C889-7769-9B73-7E093895B984}"/>
            </a:ext>
          </a:extLst>
        </p:cNvPr>
        <p:cNvGrpSpPr/>
        <p:nvPr/>
      </p:nvGrpSpPr>
      <p:grpSpPr>
        <a:xfrm>
          <a:off x="0" y="0"/>
          <a:ext cx="0" cy="0"/>
          <a:chOff x="0" y="0"/>
          <a:chExt cx="0" cy="0"/>
        </a:xfrm>
      </p:grpSpPr>
      <p:pic>
        <p:nvPicPr>
          <p:cNvPr id="4098" name="Picture 2">
            <a:extLst>
              <a:ext uri="{FF2B5EF4-FFF2-40B4-BE49-F238E27FC236}">
                <a16:creationId xmlns:a16="http://schemas.microsoft.com/office/drawing/2014/main" id="{55D19864-BA0D-AF33-FA7C-40AF4EF41B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0421"/>
          <a:stretch/>
        </p:blipFill>
        <p:spPr bwMode="auto">
          <a:xfrm>
            <a:off x="3795096" y="1541065"/>
            <a:ext cx="4638675" cy="428326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8C63B3FE-3A3C-F940-2438-A29763AFEB0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QuickScan schaal, samenhang en systeem</a:t>
            </a:r>
          </a:p>
        </p:txBody>
      </p:sp>
      <p:sp>
        <p:nvSpPr>
          <p:cNvPr id="8" name="Tekstvak 7">
            <a:extLst>
              <a:ext uri="{FF2B5EF4-FFF2-40B4-BE49-F238E27FC236}">
                <a16:creationId xmlns:a16="http://schemas.microsoft.com/office/drawing/2014/main" id="{13485562-6207-8877-3898-0BC64B7E8858}"/>
              </a:ext>
            </a:extLst>
          </p:cNvPr>
          <p:cNvSpPr txBox="1"/>
          <p:nvPr/>
        </p:nvSpPr>
        <p:spPr>
          <a:xfrm>
            <a:off x="4261202"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17, blz.26</a:t>
            </a:r>
          </a:p>
        </p:txBody>
      </p:sp>
    </p:spTree>
    <p:extLst>
      <p:ext uri="{BB962C8B-B14F-4D97-AF65-F5344CB8AC3E}">
        <p14:creationId xmlns:p14="http://schemas.microsoft.com/office/powerpoint/2010/main" val="3880245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Het </a:t>
            </a:r>
            <a:r>
              <a:rPr lang="nl-NL" sz="3600" dirty="0" err="1">
                <a:solidFill>
                  <a:schemeClr val="bg1"/>
                </a:solidFill>
                <a:latin typeface="+mj-lt"/>
              </a:rPr>
              <a:t>WEconomy</a:t>
            </a:r>
            <a:r>
              <a:rPr lang="nl-NL" sz="3600" dirty="0">
                <a:solidFill>
                  <a:schemeClr val="bg1"/>
                </a:solidFill>
                <a:latin typeface="+mj-lt"/>
              </a:rPr>
              <a:t> Transitiemodel in een notendop</a:t>
            </a:r>
          </a:p>
        </p:txBody>
      </p:sp>
      <p:pic>
        <p:nvPicPr>
          <p:cNvPr id="7" name="Afbeelding 6">
            <a:extLst>
              <a:ext uri="{FF2B5EF4-FFF2-40B4-BE49-F238E27FC236}">
                <a16:creationId xmlns:a16="http://schemas.microsoft.com/office/drawing/2014/main" id="{031C9DEF-8C45-9D46-75FB-9BDD40C4F798}"/>
              </a:ext>
            </a:extLst>
          </p:cNvPr>
          <p:cNvPicPr>
            <a:picLocks noChangeAspect="1"/>
          </p:cNvPicPr>
          <p:nvPr/>
        </p:nvPicPr>
        <p:blipFill>
          <a:blip r:embed="rId2"/>
          <a:stretch>
            <a:fillRect/>
          </a:stretch>
        </p:blipFill>
        <p:spPr>
          <a:xfrm>
            <a:off x="4019550" y="1728853"/>
            <a:ext cx="4152900" cy="4076700"/>
          </a:xfrm>
          <a:prstGeom prst="rect">
            <a:avLst/>
          </a:prstGeom>
        </p:spPr>
      </p:pic>
      <p:sp>
        <p:nvSpPr>
          <p:cNvPr id="5" name="Tekstvak 4">
            <a:extLst>
              <a:ext uri="{FF2B5EF4-FFF2-40B4-BE49-F238E27FC236}">
                <a16:creationId xmlns:a16="http://schemas.microsoft.com/office/drawing/2014/main" id="{0520647B-C897-D0F9-2D35-31F3190A0838}"/>
              </a:ext>
            </a:extLst>
          </p:cNvPr>
          <p:cNvSpPr txBox="1"/>
          <p:nvPr/>
        </p:nvSpPr>
        <p:spPr>
          <a:xfrm>
            <a:off x="2978736" y="6157481"/>
            <a:ext cx="6234527" cy="340519"/>
          </a:xfrm>
          <a:prstGeom prst="roundRect">
            <a:avLst/>
          </a:prstGeom>
          <a:noFill/>
          <a:ln w="19050">
            <a:solidFill>
              <a:srgbClr val="00B050"/>
            </a:solidFill>
          </a:ln>
        </p:spPr>
        <p:txBody>
          <a:bodyPr wrap="none" rtlCol="0">
            <a:spAutoFit/>
          </a:bodyPr>
          <a:lstStyle/>
          <a:p>
            <a:r>
              <a:rPr lang="nl-NL" sz="1400"/>
              <a:t>Er zit overlap tussen de slides van deze beknopte introductie en het hele slide-deck</a:t>
            </a:r>
          </a:p>
        </p:txBody>
      </p:sp>
    </p:spTree>
    <p:extLst>
      <p:ext uri="{BB962C8B-B14F-4D97-AF65-F5344CB8AC3E}">
        <p14:creationId xmlns:p14="http://schemas.microsoft.com/office/powerpoint/2010/main" val="37312080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C00A87F-0F15-3499-679C-99E86649FC06}"/>
              </a:ext>
            </a:extLst>
          </p:cNvPr>
          <p:cNvPicPr>
            <a:picLocks noChangeAspect="1"/>
          </p:cNvPicPr>
          <p:nvPr/>
        </p:nvPicPr>
        <p:blipFill>
          <a:blip r:embed="rId2"/>
          <a:stretch>
            <a:fillRect/>
          </a:stretch>
        </p:blipFill>
        <p:spPr>
          <a:xfrm>
            <a:off x="696000" y="1445125"/>
            <a:ext cx="10800000" cy="4693898"/>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QuickScan krachtenveldanalyse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61203" y="615235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18, blz.27</a:t>
            </a:r>
          </a:p>
        </p:txBody>
      </p:sp>
    </p:spTree>
    <p:extLst>
      <p:ext uri="{BB962C8B-B14F-4D97-AF65-F5344CB8AC3E}">
        <p14:creationId xmlns:p14="http://schemas.microsoft.com/office/powerpoint/2010/main" val="19249716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73AA61-60C6-A5B1-4412-DFBA9AE7BF1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764D57E-230A-FF8F-3C1E-3C1262D46431}"/>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Strategisch kiezen</a:t>
            </a:r>
          </a:p>
        </p:txBody>
      </p:sp>
      <p:sp>
        <p:nvSpPr>
          <p:cNvPr id="8" name="Tekstvak 7">
            <a:extLst>
              <a:ext uri="{FF2B5EF4-FFF2-40B4-BE49-F238E27FC236}">
                <a16:creationId xmlns:a16="http://schemas.microsoft.com/office/drawing/2014/main" id="{673B9B37-339C-EC85-7C4B-665221369CA2}"/>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6146" name="Picture 2">
            <a:extLst>
              <a:ext uri="{FF2B5EF4-FFF2-40B4-BE49-F238E27FC236}">
                <a16:creationId xmlns:a16="http://schemas.microsoft.com/office/drawing/2014/main" id="{C3A75A37-D7C8-8BBA-25B0-6557709BE5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174"/>
          <a:stretch/>
        </p:blipFill>
        <p:spPr bwMode="auto">
          <a:xfrm>
            <a:off x="1595999" y="1577775"/>
            <a:ext cx="9000000" cy="4485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6042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CDA592D0-F02A-4767-DDC0-D3AD68F347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65" r="9358" b="12463"/>
          <a:stretch/>
        </p:blipFill>
        <p:spPr bwMode="auto">
          <a:xfrm>
            <a:off x="636818" y="1428796"/>
            <a:ext cx="7413172" cy="4819269"/>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a:extLst>
              <a:ext uri="{FF2B5EF4-FFF2-40B4-BE49-F238E27FC236}">
                <a16:creationId xmlns:a16="http://schemas.microsoft.com/office/drawing/2014/main" id="{86A4196D-6ACA-A082-4FAB-A08BF760C84C}"/>
              </a:ext>
            </a:extLst>
          </p:cNvPr>
          <p:cNvSpPr txBox="1"/>
          <p:nvPr/>
        </p:nvSpPr>
        <p:spPr>
          <a:xfrm>
            <a:off x="1668705" y="6322615"/>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19, blz.29</a:t>
            </a:r>
          </a:p>
        </p:txBody>
      </p:sp>
      <p:sp>
        <p:nvSpPr>
          <p:cNvPr id="11" name="Titel 1">
            <a:extLst>
              <a:ext uri="{FF2B5EF4-FFF2-40B4-BE49-F238E27FC236}">
                <a16:creationId xmlns:a16="http://schemas.microsoft.com/office/drawing/2014/main" id="{1386EB86-28D9-AE20-D49B-511C1DDAE023}"/>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dirty="0">
                <a:solidFill>
                  <a:schemeClr val="bg1"/>
                </a:solidFill>
              </a:rPr>
              <a:t>Strategisch kiezen: de Actiepiramide</a:t>
            </a:r>
          </a:p>
        </p:txBody>
      </p:sp>
      <p:sp>
        <p:nvSpPr>
          <p:cNvPr id="2" name="Tijdelijke aanduiding voor inhoud 2">
            <a:extLst>
              <a:ext uri="{FF2B5EF4-FFF2-40B4-BE49-F238E27FC236}">
                <a16:creationId xmlns:a16="http://schemas.microsoft.com/office/drawing/2014/main" id="{1811F644-B020-D0D2-2314-2BCD130498C0}"/>
              </a:ext>
            </a:extLst>
          </p:cNvPr>
          <p:cNvSpPr>
            <a:spLocks noGrp="1"/>
          </p:cNvSpPr>
          <p:nvPr>
            <p:ph idx="1"/>
          </p:nvPr>
        </p:nvSpPr>
        <p:spPr>
          <a:xfrm>
            <a:off x="8324190" y="1777909"/>
            <a:ext cx="3303810" cy="4531119"/>
          </a:xfrm>
          <a:prstGeom prst="roundRect">
            <a:avLst/>
          </a:prstGeom>
          <a:ln w="28575">
            <a:solidFill>
              <a:srgbClr val="00B050"/>
            </a:solidFill>
          </a:ln>
        </p:spPr>
        <p:txBody>
          <a:bodyPr>
            <a:normAutofit/>
          </a:bodyPr>
          <a:lstStyle/>
          <a:p>
            <a:r>
              <a:rPr lang="nl-NL" sz="1800" dirty="0">
                <a:effectLst/>
                <a:latin typeface="Aptos" panose="020B0004020202020204" pitchFamily="34" charset="0"/>
                <a:ea typeface="Aptos" panose="020B0004020202020204" pitchFamily="34" charset="0"/>
                <a:cs typeface="Arial" panose="020B0604020202020204" pitchFamily="34" charset="0"/>
              </a:rPr>
              <a:t>‘Strategie’ net als ‘visie’ is voor vele interpretaties vatbaar is. </a:t>
            </a:r>
          </a:p>
          <a:p>
            <a:r>
              <a:rPr lang="nl-NL" sz="1800" dirty="0">
                <a:effectLst/>
                <a:latin typeface="Aptos" panose="020B0004020202020204" pitchFamily="34" charset="0"/>
                <a:ea typeface="Aptos" panose="020B0004020202020204" pitchFamily="34" charset="0"/>
                <a:cs typeface="Arial" panose="020B0604020202020204" pitchFamily="34" charset="0"/>
              </a:rPr>
              <a:t>Samenwerken in een transitieprogramma betekent dat de partners een strategie moeten kiezen die past bij hun gezamenlijke doel.</a:t>
            </a:r>
          </a:p>
          <a:p>
            <a:r>
              <a:rPr lang="nl-NL" sz="1800" dirty="0">
                <a:latin typeface="Aptos" panose="020B0004020202020204" pitchFamily="34" charset="0"/>
                <a:ea typeface="Aptos" panose="020B0004020202020204" pitchFamily="34" charset="0"/>
                <a:cs typeface="Arial" panose="020B0604020202020204" pitchFamily="34" charset="0"/>
              </a:rPr>
              <a:t>Dat moet wel een doel zijn </a:t>
            </a:r>
            <a:r>
              <a:rPr lang="nl-NL" sz="1800" dirty="0">
                <a:effectLst/>
                <a:latin typeface="Aptos" panose="020B0004020202020204" pitchFamily="34" charset="0"/>
                <a:ea typeface="Aptos" panose="020B0004020202020204" pitchFamily="34" charset="0"/>
                <a:cs typeface="Arial" panose="020B0604020202020204" pitchFamily="34" charset="0"/>
              </a:rPr>
              <a:t>waar iedereen zich aan committeert</a:t>
            </a:r>
            <a:r>
              <a:rPr lang="nl-NL" sz="1600" dirty="0">
                <a:latin typeface="Aptos" panose="020B0004020202020204" pitchFamily="34" charset="0"/>
                <a:ea typeface="Aptos" panose="020B0004020202020204" pitchFamily="34" charset="0"/>
                <a:cs typeface="Arial" panose="020B0604020202020204" pitchFamily="34" charset="0"/>
              </a:rPr>
              <a:t>.</a:t>
            </a:r>
            <a:endParaRPr lang="nl-NL" sz="2600" dirty="0">
              <a:effectLst/>
            </a:endParaRPr>
          </a:p>
        </p:txBody>
      </p:sp>
    </p:spTree>
    <p:extLst>
      <p:ext uri="{BB962C8B-B14F-4D97-AF65-F5344CB8AC3E}">
        <p14:creationId xmlns:p14="http://schemas.microsoft.com/office/powerpoint/2010/main" val="27177277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Strategisch kiezen: de X-curve (1)</a:t>
            </a:r>
          </a:p>
        </p:txBody>
      </p:sp>
      <p:sp>
        <p:nvSpPr>
          <p:cNvPr id="8" name="Tekstvak 7">
            <a:extLst>
              <a:ext uri="{FF2B5EF4-FFF2-40B4-BE49-F238E27FC236}">
                <a16:creationId xmlns:a16="http://schemas.microsoft.com/office/drawing/2014/main" id="{86A4196D-6ACA-A082-4FAB-A08BF760C84C}"/>
              </a:ext>
            </a:extLst>
          </p:cNvPr>
          <p:cNvSpPr txBox="1"/>
          <p:nvPr/>
        </p:nvSpPr>
        <p:spPr>
          <a:xfrm>
            <a:off x="4430524" y="6185098"/>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20, blz.29</a:t>
            </a:r>
          </a:p>
        </p:txBody>
      </p:sp>
      <p:pic>
        <p:nvPicPr>
          <p:cNvPr id="17410" name="Picture 2">
            <a:extLst>
              <a:ext uri="{FF2B5EF4-FFF2-40B4-BE49-F238E27FC236}">
                <a16:creationId xmlns:a16="http://schemas.microsoft.com/office/drawing/2014/main" id="{54837816-6E39-E32B-9B78-02190E002C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647"/>
          <a:stretch/>
        </p:blipFill>
        <p:spPr bwMode="auto">
          <a:xfrm>
            <a:off x="553800" y="1440717"/>
            <a:ext cx="10800000" cy="4676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5773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Strategisch kiezen: tijdshorizonten X-curve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37734" y="6152356"/>
            <a:ext cx="3716530"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Tabel 3, blz.30</a:t>
            </a:r>
          </a:p>
        </p:txBody>
      </p:sp>
      <p:pic>
        <p:nvPicPr>
          <p:cNvPr id="4" name="Afbeelding 3">
            <a:extLst>
              <a:ext uri="{FF2B5EF4-FFF2-40B4-BE49-F238E27FC236}">
                <a16:creationId xmlns:a16="http://schemas.microsoft.com/office/drawing/2014/main" id="{7107D8A0-5A01-44D6-534F-ECD629348098}"/>
              </a:ext>
            </a:extLst>
          </p:cNvPr>
          <p:cNvPicPr>
            <a:picLocks noChangeAspect="1"/>
          </p:cNvPicPr>
          <p:nvPr/>
        </p:nvPicPr>
        <p:blipFill>
          <a:blip r:embed="rId2"/>
          <a:stretch>
            <a:fillRect/>
          </a:stretch>
        </p:blipFill>
        <p:spPr>
          <a:xfrm>
            <a:off x="695999" y="2696493"/>
            <a:ext cx="10800000" cy="2204494"/>
          </a:xfrm>
          <a:prstGeom prst="rect">
            <a:avLst/>
          </a:prstGeom>
        </p:spPr>
      </p:pic>
    </p:spTree>
    <p:extLst>
      <p:ext uri="{BB962C8B-B14F-4D97-AF65-F5344CB8AC3E}">
        <p14:creationId xmlns:p14="http://schemas.microsoft.com/office/powerpoint/2010/main" val="24363366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Kromme verbindingslijn 43">
            <a:extLst>
              <a:ext uri="{FF2B5EF4-FFF2-40B4-BE49-F238E27FC236}">
                <a16:creationId xmlns:a16="http://schemas.microsoft.com/office/drawing/2014/main" id="{F1C80CC0-8446-E3F7-06E2-0464F39B74CD}"/>
              </a:ext>
            </a:extLst>
          </p:cNvPr>
          <p:cNvCxnSpPr>
            <a:cxnSpLocks/>
          </p:cNvCxnSpPr>
          <p:nvPr/>
        </p:nvCxnSpPr>
        <p:spPr>
          <a:xfrm rot="10800000" flipV="1">
            <a:off x="7761597" y="2614148"/>
            <a:ext cx="3519046" cy="1853760"/>
          </a:xfrm>
          <a:prstGeom prst="curvedConnector3">
            <a:avLst/>
          </a:prstGeom>
          <a:ln w="63500">
            <a:solidFill>
              <a:schemeClr val="bg1">
                <a:lumMod val="75000"/>
              </a:schemeClr>
            </a:solidFill>
            <a:prstDash val="sysDash"/>
            <a:headEnd type="triangle" w="lg" len="lg"/>
            <a:tailEnd type="none"/>
          </a:ln>
        </p:spPr>
        <p:style>
          <a:lnRef idx="2">
            <a:schemeClr val="accent1"/>
          </a:lnRef>
          <a:fillRef idx="0">
            <a:schemeClr val="accent1"/>
          </a:fillRef>
          <a:effectRef idx="1">
            <a:schemeClr val="accent1"/>
          </a:effectRef>
          <a:fontRef idx="minor">
            <a:schemeClr val="tx1"/>
          </a:fontRef>
        </p:style>
      </p:cxnSp>
      <p:cxnSp>
        <p:nvCxnSpPr>
          <p:cNvPr id="42" name="Kromme verbindingslijn 41">
            <a:extLst>
              <a:ext uri="{FF2B5EF4-FFF2-40B4-BE49-F238E27FC236}">
                <a16:creationId xmlns:a16="http://schemas.microsoft.com/office/drawing/2014/main" id="{C73FE6A7-63E7-DB8D-C251-831A1E7D91FD}"/>
              </a:ext>
            </a:extLst>
          </p:cNvPr>
          <p:cNvCxnSpPr>
            <a:cxnSpLocks/>
          </p:cNvCxnSpPr>
          <p:nvPr/>
        </p:nvCxnSpPr>
        <p:spPr>
          <a:xfrm rot="10800000" flipV="1">
            <a:off x="785320" y="2576607"/>
            <a:ext cx="3519046" cy="1853760"/>
          </a:xfrm>
          <a:prstGeom prst="curvedConnector3">
            <a:avLst/>
          </a:prstGeom>
          <a:ln w="63500">
            <a:solidFill>
              <a:schemeClr val="bg1">
                <a:lumMod val="75000"/>
              </a:schemeClr>
            </a:solidFill>
            <a:prstDash val="sysDash"/>
            <a:headEnd type="triangle" w="lg" len="lg"/>
            <a:tailEnd type="none"/>
          </a:ln>
        </p:spPr>
        <p:style>
          <a:lnRef idx="2">
            <a:schemeClr val="accent1"/>
          </a:lnRef>
          <a:fillRef idx="0">
            <a:schemeClr val="accent1"/>
          </a:fillRef>
          <a:effectRef idx="1">
            <a:schemeClr val="accent1"/>
          </a:effectRef>
          <a:fontRef idx="minor">
            <a:schemeClr val="tx1"/>
          </a:fontRef>
        </p:style>
      </p:cxnSp>
      <p:cxnSp>
        <p:nvCxnSpPr>
          <p:cNvPr id="43" name="Kromme verbindingslijn 42">
            <a:extLst>
              <a:ext uri="{FF2B5EF4-FFF2-40B4-BE49-F238E27FC236}">
                <a16:creationId xmlns:a16="http://schemas.microsoft.com/office/drawing/2014/main" id="{EA3ACDDB-B370-713F-20A1-C53BDF7E56FE}"/>
              </a:ext>
            </a:extLst>
          </p:cNvPr>
          <p:cNvCxnSpPr>
            <a:cxnSpLocks/>
          </p:cNvCxnSpPr>
          <p:nvPr/>
        </p:nvCxnSpPr>
        <p:spPr>
          <a:xfrm>
            <a:off x="862918" y="2576607"/>
            <a:ext cx="3326845" cy="1888741"/>
          </a:xfrm>
          <a:prstGeom prst="curvedConnector3">
            <a:avLst/>
          </a:prstGeom>
          <a:ln w="63500">
            <a:solidFill>
              <a:schemeClr val="bg1">
                <a:lumMod val="75000"/>
              </a:schemeClr>
            </a:solidFill>
            <a:prstDash val="sysDash"/>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33" name="Kromme verbindingslijn 32">
            <a:extLst>
              <a:ext uri="{FF2B5EF4-FFF2-40B4-BE49-F238E27FC236}">
                <a16:creationId xmlns:a16="http://schemas.microsoft.com/office/drawing/2014/main" id="{B4BF3014-4091-AE29-8334-B411481D16AE}"/>
              </a:ext>
            </a:extLst>
          </p:cNvPr>
          <p:cNvCxnSpPr>
            <a:cxnSpLocks/>
          </p:cNvCxnSpPr>
          <p:nvPr/>
        </p:nvCxnSpPr>
        <p:spPr>
          <a:xfrm>
            <a:off x="4340908" y="2574595"/>
            <a:ext cx="3437326" cy="1903914"/>
          </a:xfrm>
          <a:prstGeom prst="curvedConnector3">
            <a:avLst/>
          </a:prstGeom>
          <a:ln w="63500">
            <a:solidFill>
              <a:schemeClr val="bg1">
                <a:lumMod val="75000"/>
              </a:schemeClr>
            </a:solidFill>
            <a:prstDash val="sysDash"/>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32" name="Kromme verbindingslijn 31">
            <a:extLst>
              <a:ext uri="{FF2B5EF4-FFF2-40B4-BE49-F238E27FC236}">
                <a16:creationId xmlns:a16="http://schemas.microsoft.com/office/drawing/2014/main" id="{ED709832-162D-9731-41E9-A97F013C047A}"/>
              </a:ext>
            </a:extLst>
          </p:cNvPr>
          <p:cNvCxnSpPr>
            <a:cxnSpLocks/>
          </p:cNvCxnSpPr>
          <p:nvPr/>
        </p:nvCxnSpPr>
        <p:spPr>
          <a:xfrm rot="10800000" flipV="1">
            <a:off x="4185250" y="2576607"/>
            <a:ext cx="3519046" cy="1853760"/>
          </a:xfrm>
          <a:prstGeom prst="curvedConnector3">
            <a:avLst/>
          </a:prstGeom>
          <a:ln w="63500">
            <a:solidFill>
              <a:schemeClr val="bg1">
                <a:lumMod val="75000"/>
              </a:schemeClr>
            </a:solidFill>
            <a:prstDash val="sysDash"/>
            <a:headEnd type="triangle" w="lg" len="lg"/>
            <a:tailEnd type="none"/>
          </a:ln>
        </p:spPr>
        <p:style>
          <a:lnRef idx="2">
            <a:schemeClr val="accent1"/>
          </a:lnRef>
          <a:fillRef idx="0">
            <a:schemeClr val="accent1"/>
          </a:fillRef>
          <a:effectRef idx="1">
            <a:schemeClr val="accent1"/>
          </a:effectRef>
          <a:fontRef idx="minor">
            <a:schemeClr val="tx1"/>
          </a:fontRef>
        </p:style>
      </p:cxnSp>
      <p:sp>
        <p:nvSpPr>
          <p:cNvPr id="5" name="Tekstvak 4">
            <a:extLst>
              <a:ext uri="{FF2B5EF4-FFF2-40B4-BE49-F238E27FC236}">
                <a16:creationId xmlns:a16="http://schemas.microsoft.com/office/drawing/2014/main" id="{0260B601-97F3-8ECD-DFE3-E96029B1BF32}"/>
              </a:ext>
            </a:extLst>
          </p:cNvPr>
          <p:cNvSpPr txBox="1"/>
          <p:nvPr/>
        </p:nvSpPr>
        <p:spPr>
          <a:xfrm>
            <a:off x="112916" y="4875104"/>
            <a:ext cx="1941749" cy="861774"/>
          </a:xfrm>
          <a:prstGeom prst="rect">
            <a:avLst/>
          </a:prstGeom>
          <a:noFill/>
        </p:spPr>
        <p:txBody>
          <a:bodyPr wrap="none" rtlCol="0">
            <a:spAutoFit/>
          </a:bodyPr>
          <a:lstStyle/>
          <a:p>
            <a:pPr algn="ctr"/>
            <a:r>
              <a:rPr lang="nl-NL" sz="1600" b="0" i="1" u="none" strike="noStrike">
                <a:effectLst/>
              </a:rPr>
              <a:t>Wat zijn relevante</a:t>
            </a:r>
          </a:p>
          <a:p>
            <a:pPr algn="ctr"/>
            <a:r>
              <a:rPr lang="nl-NL" sz="1600" i="1"/>
              <a:t>afspraken en kaders</a:t>
            </a:r>
            <a:r>
              <a:rPr lang="nl-NL" sz="1600" b="0" i="1" u="none" strike="noStrike">
                <a:effectLst/>
              </a:rPr>
              <a:t>?</a:t>
            </a:r>
          </a:p>
          <a:p>
            <a:pPr algn="ctr"/>
            <a:r>
              <a:rPr lang="nl-NL" b="1">
                <a:ea typeface="FEDRASANSPRO-DEMI" panose="020B0503040000020004" pitchFamily="34" charset="0"/>
              </a:rPr>
              <a:t>Context</a:t>
            </a:r>
            <a:endParaRPr lang="nl-NL" b="1" i="1" u="none" strike="noStrike">
              <a:effectLst/>
            </a:endParaRPr>
          </a:p>
        </p:txBody>
      </p:sp>
      <p:sp>
        <p:nvSpPr>
          <p:cNvPr id="6" name="Tekstvak 5">
            <a:extLst>
              <a:ext uri="{FF2B5EF4-FFF2-40B4-BE49-F238E27FC236}">
                <a16:creationId xmlns:a16="http://schemas.microsoft.com/office/drawing/2014/main" id="{BA8CF3F3-2423-4600-70D8-E45379A109B2}"/>
              </a:ext>
            </a:extLst>
          </p:cNvPr>
          <p:cNvSpPr txBox="1"/>
          <p:nvPr/>
        </p:nvSpPr>
        <p:spPr>
          <a:xfrm>
            <a:off x="6802873" y="4877435"/>
            <a:ext cx="1917448" cy="861774"/>
          </a:xfrm>
          <a:prstGeom prst="rect">
            <a:avLst/>
          </a:prstGeom>
          <a:noFill/>
        </p:spPr>
        <p:txBody>
          <a:bodyPr wrap="none" rtlCol="0">
            <a:spAutoFit/>
          </a:bodyPr>
          <a:lstStyle/>
          <a:p>
            <a:pPr algn="ctr"/>
            <a:r>
              <a:rPr lang="nl-NL" sz="1600" b="0" i="1" u="none" strike="noStrike">
                <a:effectLst/>
              </a:rPr>
              <a:t>Welke activiteiten </a:t>
            </a:r>
          </a:p>
          <a:p>
            <a:pPr algn="ctr"/>
            <a:r>
              <a:rPr lang="nl-NL" sz="1600" b="0" i="1" u="none" strike="noStrike">
                <a:effectLst/>
              </a:rPr>
              <a:t>moeten we stoppen?</a:t>
            </a:r>
          </a:p>
          <a:p>
            <a:pPr algn="ctr"/>
            <a:r>
              <a:rPr lang="nl-NL" b="1">
                <a:ea typeface="FEDRASANSPRO-DEMI" panose="020B0503040000020004" pitchFamily="34" charset="0"/>
              </a:rPr>
              <a:t>Schrappen</a:t>
            </a:r>
          </a:p>
        </p:txBody>
      </p:sp>
      <p:sp>
        <p:nvSpPr>
          <p:cNvPr id="7" name="Tekstvak 6">
            <a:extLst>
              <a:ext uri="{FF2B5EF4-FFF2-40B4-BE49-F238E27FC236}">
                <a16:creationId xmlns:a16="http://schemas.microsoft.com/office/drawing/2014/main" id="{AC181616-CF73-304A-4321-D12C7796749D}"/>
              </a:ext>
            </a:extLst>
          </p:cNvPr>
          <p:cNvSpPr txBox="1"/>
          <p:nvPr/>
        </p:nvSpPr>
        <p:spPr>
          <a:xfrm>
            <a:off x="112916" y="1494124"/>
            <a:ext cx="2608855" cy="861774"/>
          </a:xfrm>
          <a:prstGeom prst="rect">
            <a:avLst/>
          </a:prstGeom>
          <a:noFill/>
        </p:spPr>
        <p:txBody>
          <a:bodyPr wrap="none" rtlCol="0">
            <a:spAutoFit/>
          </a:bodyPr>
          <a:lstStyle/>
          <a:p>
            <a:pPr algn="ctr"/>
            <a:r>
              <a:rPr lang="nl-NL" b="1">
                <a:ea typeface="FEDRASANSPRO-DEMI" panose="020B0503040000020004" pitchFamily="34" charset="0"/>
              </a:rPr>
              <a:t>Aanleiding</a:t>
            </a:r>
            <a:r>
              <a:rPr lang="nl-NL" b="1">
                <a:latin typeface="FEDRASANSPROPP-DEMI" panose="020B0504040000020004" pitchFamily="34" charset="0"/>
                <a:ea typeface="FEDRASANSPRO-DEMI" panose="020B0503040000020004" pitchFamily="34" charset="0"/>
              </a:rPr>
              <a:t> </a:t>
            </a:r>
          </a:p>
          <a:p>
            <a:pPr algn="ctr"/>
            <a:r>
              <a:rPr lang="nl-NL" sz="1600" i="1" u="none" strike="noStrike">
                <a:effectLst/>
              </a:rPr>
              <a:t>Wat is de aanleiding om met</a:t>
            </a:r>
          </a:p>
          <a:p>
            <a:pPr algn="ctr"/>
            <a:r>
              <a:rPr lang="nl-NL" sz="1600" i="1"/>
              <a:t>dit programma te beginnen</a:t>
            </a:r>
            <a:r>
              <a:rPr lang="nl-NL" sz="1600" b="1" u="none" strike="noStrike">
                <a:effectLst/>
                <a:latin typeface="FEDRASANSPROPP-DEMI" panose="020B0504040000020004" pitchFamily="34" charset="0"/>
              </a:rPr>
              <a:t>?</a:t>
            </a:r>
          </a:p>
        </p:txBody>
      </p:sp>
      <p:sp>
        <p:nvSpPr>
          <p:cNvPr id="8" name="Tekstvak 7">
            <a:extLst>
              <a:ext uri="{FF2B5EF4-FFF2-40B4-BE49-F238E27FC236}">
                <a16:creationId xmlns:a16="http://schemas.microsoft.com/office/drawing/2014/main" id="{BF746CA9-8A6B-0D96-0638-3AF854F971E4}"/>
              </a:ext>
            </a:extLst>
          </p:cNvPr>
          <p:cNvSpPr txBox="1"/>
          <p:nvPr/>
        </p:nvSpPr>
        <p:spPr>
          <a:xfrm>
            <a:off x="6482071" y="1483834"/>
            <a:ext cx="2433358" cy="861774"/>
          </a:xfrm>
          <a:prstGeom prst="rect">
            <a:avLst/>
          </a:prstGeom>
          <a:noFill/>
        </p:spPr>
        <p:txBody>
          <a:bodyPr wrap="none" rtlCol="0">
            <a:spAutoFit/>
          </a:bodyPr>
          <a:lstStyle/>
          <a:p>
            <a:pPr algn="ctr"/>
            <a:r>
              <a:rPr lang="nl-NL" b="1">
                <a:ea typeface="FEDRASANSPRO-DEMI" panose="020B0503040000020004" pitchFamily="34" charset="0"/>
              </a:rPr>
              <a:t>Creëren</a:t>
            </a:r>
          </a:p>
          <a:p>
            <a:pPr algn="ctr"/>
            <a:r>
              <a:rPr lang="nl-NL" sz="1600" i="1" u="none" strike="noStrike">
                <a:effectLst/>
              </a:rPr>
              <a:t>Welke nieuwe activiteiten </a:t>
            </a:r>
          </a:p>
          <a:p>
            <a:pPr algn="ctr"/>
            <a:r>
              <a:rPr lang="nl-NL" sz="1600" i="1" u="none" strike="noStrike">
                <a:effectLst/>
              </a:rPr>
              <a:t>moeten we ontwikkelen?</a:t>
            </a:r>
            <a:endParaRPr lang="nl-NL" sz="1600" i="1">
              <a:ea typeface="FEDRASANSPRO-DEMI" panose="020B0503040000020004" pitchFamily="34" charset="0"/>
            </a:endParaRPr>
          </a:p>
        </p:txBody>
      </p:sp>
      <p:sp>
        <p:nvSpPr>
          <p:cNvPr id="17" name="Tekstvak 16">
            <a:extLst>
              <a:ext uri="{FF2B5EF4-FFF2-40B4-BE49-F238E27FC236}">
                <a16:creationId xmlns:a16="http://schemas.microsoft.com/office/drawing/2014/main" id="{31FC769E-874B-EC5C-E2F6-A4E8C9E16640}"/>
              </a:ext>
            </a:extLst>
          </p:cNvPr>
          <p:cNvSpPr txBox="1"/>
          <p:nvPr/>
        </p:nvSpPr>
        <p:spPr>
          <a:xfrm>
            <a:off x="3322634" y="1485846"/>
            <a:ext cx="2382255" cy="861774"/>
          </a:xfrm>
          <a:prstGeom prst="rect">
            <a:avLst/>
          </a:prstGeom>
          <a:noFill/>
        </p:spPr>
        <p:txBody>
          <a:bodyPr wrap="none" rtlCol="0">
            <a:spAutoFit/>
          </a:bodyPr>
          <a:lstStyle/>
          <a:p>
            <a:pPr algn="ctr"/>
            <a:r>
              <a:rPr lang="nl-NL" b="1">
                <a:ea typeface="FEDRASANSPRO-DEMI" panose="020B0503040000020004" pitchFamily="34" charset="0"/>
              </a:rPr>
              <a:t>Afbouwen</a:t>
            </a:r>
          </a:p>
          <a:p>
            <a:pPr algn="ctr"/>
            <a:r>
              <a:rPr lang="nl-NL" sz="1600" i="1" u="none" strike="noStrike">
                <a:effectLst/>
              </a:rPr>
              <a:t>Welke activiteiten </a:t>
            </a:r>
          </a:p>
          <a:p>
            <a:pPr algn="ctr"/>
            <a:r>
              <a:rPr lang="nl-NL" sz="1600" i="1" u="none" strike="noStrike">
                <a:effectLst/>
              </a:rPr>
              <a:t>moeten we verminderen</a:t>
            </a:r>
            <a:r>
              <a:rPr lang="nl-NL" sz="1600" b="1" u="none" strike="noStrike">
                <a:effectLst/>
              </a:rPr>
              <a:t>?</a:t>
            </a:r>
          </a:p>
        </p:txBody>
      </p:sp>
      <p:sp>
        <p:nvSpPr>
          <p:cNvPr id="9" name="Tekstvak 8">
            <a:extLst>
              <a:ext uri="{FF2B5EF4-FFF2-40B4-BE49-F238E27FC236}">
                <a16:creationId xmlns:a16="http://schemas.microsoft.com/office/drawing/2014/main" id="{67EBAD2D-89E0-E2CB-C50B-A3026BE042C8}"/>
              </a:ext>
            </a:extLst>
          </p:cNvPr>
          <p:cNvSpPr txBox="1"/>
          <p:nvPr/>
        </p:nvSpPr>
        <p:spPr>
          <a:xfrm>
            <a:off x="5101867" y="3117029"/>
            <a:ext cx="1709121" cy="861774"/>
          </a:xfrm>
          <a:prstGeom prst="rect">
            <a:avLst/>
          </a:prstGeom>
          <a:noFill/>
        </p:spPr>
        <p:txBody>
          <a:bodyPr wrap="none" rtlCol="0">
            <a:spAutoFit/>
          </a:bodyPr>
          <a:lstStyle/>
          <a:p>
            <a:pPr algn="ctr"/>
            <a:r>
              <a:rPr lang="nl-NL" b="1">
                <a:ea typeface="FEDRASANSPRO-DEMI" panose="020B0503040000020004" pitchFamily="34" charset="0"/>
              </a:rPr>
              <a:t>Programma</a:t>
            </a:r>
          </a:p>
          <a:p>
            <a:pPr algn="ctr"/>
            <a:r>
              <a:rPr lang="nl-NL" sz="1600" i="1">
                <a:ea typeface="FEDRASANSPRO-DEMI" panose="020B0503040000020004" pitchFamily="34" charset="0"/>
              </a:rPr>
              <a:t>Hoe ziet het </a:t>
            </a:r>
          </a:p>
          <a:p>
            <a:pPr algn="ctr"/>
            <a:r>
              <a:rPr lang="nl-NL" sz="1600" i="1">
                <a:ea typeface="FEDRASANSPRO-DEMI" panose="020B0503040000020004" pitchFamily="34" charset="0"/>
              </a:rPr>
              <a:t>programma eruit?</a:t>
            </a:r>
          </a:p>
        </p:txBody>
      </p:sp>
      <p:sp>
        <p:nvSpPr>
          <p:cNvPr id="18" name="Tekstvak 17">
            <a:extLst>
              <a:ext uri="{FF2B5EF4-FFF2-40B4-BE49-F238E27FC236}">
                <a16:creationId xmlns:a16="http://schemas.microsoft.com/office/drawing/2014/main" id="{DAC07BDA-2423-8A2A-96D2-C7ADB477840C}"/>
              </a:ext>
            </a:extLst>
          </p:cNvPr>
          <p:cNvSpPr txBox="1"/>
          <p:nvPr/>
        </p:nvSpPr>
        <p:spPr>
          <a:xfrm>
            <a:off x="1819981" y="3117029"/>
            <a:ext cx="1481303" cy="861774"/>
          </a:xfrm>
          <a:prstGeom prst="rect">
            <a:avLst/>
          </a:prstGeom>
          <a:noFill/>
        </p:spPr>
        <p:txBody>
          <a:bodyPr wrap="none" rtlCol="0">
            <a:spAutoFit/>
          </a:bodyPr>
          <a:lstStyle/>
          <a:p>
            <a:pPr algn="ctr"/>
            <a:r>
              <a:rPr lang="nl-NL" b="1">
                <a:ea typeface="FEDRASANSPRO-DEMI" panose="020B0503040000020004" pitchFamily="34" charset="0"/>
              </a:rPr>
              <a:t>Ambitie</a:t>
            </a:r>
          </a:p>
          <a:p>
            <a:pPr algn="ctr"/>
            <a:r>
              <a:rPr lang="nl-NL" sz="1600" b="0" i="1" u="none" strike="noStrike">
                <a:effectLst/>
              </a:rPr>
              <a:t>Welk </a:t>
            </a:r>
            <a:r>
              <a:rPr lang="nl-NL" sz="1600" i="1"/>
              <a:t>probleem </a:t>
            </a:r>
          </a:p>
          <a:p>
            <a:pPr algn="ctr"/>
            <a:r>
              <a:rPr lang="nl-NL" sz="1600" i="1"/>
              <a:t>lossen we op</a:t>
            </a:r>
            <a:r>
              <a:rPr lang="nl-NL" sz="1600" b="0" i="1" u="none" strike="noStrike">
                <a:effectLst/>
              </a:rPr>
              <a:t>?</a:t>
            </a:r>
          </a:p>
        </p:txBody>
      </p:sp>
      <p:sp>
        <p:nvSpPr>
          <p:cNvPr id="19" name="Tekstvak 18">
            <a:extLst>
              <a:ext uri="{FF2B5EF4-FFF2-40B4-BE49-F238E27FC236}">
                <a16:creationId xmlns:a16="http://schemas.microsoft.com/office/drawing/2014/main" id="{8B20ED10-8836-26AE-73C3-05590FB3D45D}"/>
              </a:ext>
            </a:extLst>
          </p:cNvPr>
          <p:cNvSpPr txBox="1"/>
          <p:nvPr/>
        </p:nvSpPr>
        <p:spPr>
          <a:xfrm>
            <a:off x="3030517" y="4866284"/>
            <a:ext cx="2620781" cy="861774"/>
          </a:xfrm>
          <a:prstGeom prst="rect">
            <a:avLst/>
          </a:prstGeom>
          <a:noFill/>
        </p:spPr>
        <p:txBody>
          <a:bodyPr wrap="none" rtlCol="0">
            <a:spAutoFit/>
          </a:bodyPr>
          <a:lstStyle/>
          <a:p>
            <a:pPr algn="ctr"/>
            <a:r>
              <a:rPr lang="nl-NL" sz="1600" b="0" i="1" u="none" strike="noStrike">
                <a:effectLst/>
              </a:rPr>
              <a:t>Welke bestaande activiteiten </a:t>
            </a:r>
          </a:p>
          <a:p>
            <a:pPr algn="ctr"/>
            <a:r>
              <a:rPr lang="nl-NL" sz="1600" b="0" i="1" u="none" strike="noStrike">
                <a:effectLst/>
              </a:rPr>
              <a:t>moeten we versterken?</a:t>
            </a:r>
          </a:p>
          <a:p>
            <a:pPr algn="ctr"/>
            <a:r>
              <a:rPr lang="nl-NL" b="1">
                <a:ea typeface="FEDRASANSPRO-DEMI" panose="020B0503040000020004" pitchFamily="34" charset="0"/>
              </a:rPr>
              <a:t>Stimuleren</a:t>
            </a:r>
          </a:p>
        </p:txBody>
      </p:sp>
      <p:sp>
        <p:nvSpPr>
          <p:cNvPr id="20" name="Tekstvak 19">
            <a:extLst>
              <a:ext uri="{FF2B5EF4-FFF2-40B4-BE49-F238E27FC236}">
                <a16:creationId xmlns:a16="http://schemas.microsoft.com/office/drawing/2014/main" id="{70E6AD52-8D04-5106-6E60-747A73E8E6A8}"/>
              </a:ext>
            </a:extLst>
          </p:cNvPr>
          <p:cNvSpPr txBox="1"/>
          <p:nvPr/>
        </p:nvSpPr>
        <p:spPr>
          <a:xfrm>
            <a:off x="9542859" y="1494124"/>
            <a:ext cx="2163028" cy="861774"/>
          </a:xfrm>
          <a:prstGeom prst="rect">
            <a:avLst/>
          </a:prstGeom>
          <a:noFill/>
        </p:spPr>
        <p:txBody>
          <a:bodyPr wrap="none" rtlCol="0">
            <a:spAutoFit/>
          </a:bodyPr>
          <a:lstStyle/>
          <a:p>
            <a:pPr algn="ctr"/>
            <a:r>
              <a:rPr lang="nl-NL" b="1">
                <a:ea typeface="FEDRASANSPRO-DEMI" panose="020B0503040000020004" pitchFamily="34" charset="0"/>
              </a:rPr>
              <a:t>Organiseren</a:t>
            </a:r>
          </a:p>
          <a:p>
            <a:pPr algn="ctr"/>
            <a:r>
              <a:rPr lang="nl-NL" sz="1600" i="1" u="none" strike="noStrike">
                <a:effectLst/>
              </a:rPr>
              <a:t>Wat moeten we anders</a:t>
            </a:r>
          </a:p>
          <a:p>
            <a:pPr algn="ctr"/>
            <a:r>
              <a:rPr lang="nl-NL" sz="1600" i="1"/>
              <a:t>gaan organiseren</a:t>
            </a:r>
            <a:r>
              <a:rPr lang="nl-NL" sz="1600" i="1" u="none" strike="noStrike">
                <a:effectLst/>
              </a:rPr>
              <a:t>?</a:t>
            </a:r>
            <a:endParaRPr lang="nl-NL" sz="1600" i="1">
              <a:ea typeface="FEDRASANSPRO-DEMI" panose="020B0503040000020004" pitchFamily="34" charset="0"/>
            </a:endParaRPr>
          </a:p>
        </p:txBody>
      </p:sp>
      <p:sp>
        <p:nvSpPr>
          <p:cNvPr id="21" name="Tekstvak 20">
            <a:extLst>
              <a:ext uri="{FF2B5EF4-FFF2-40B4-BE49-F238E27FC236}">
                <a16:creationId xmlns:a16="http://schemas.microsoft.com/office/drawing/2014/main" id="{6BD77ADA-AD1B-B98B-3202-0C45F62A7CB5}"/>
              </a:ext>
            </a:extLst>
          </p:cNvPr>
          <p:cNvSpPr txBox="1"/>
          <p:nvPr/>
        </p:nvSpPr>
        <p:spPr>
          <a:xfrm>
            <a:off x="9370665" y="4875104"/>
            <a:ext cx="2507418" cy="861774"/>
          </a:xfrm>
          <a:prstGeom prst="rect">
            <a:avLst/>
          </a:prstGeom>
          <a:noFill/>
        </p:spPr>
        <p:txBody>
          <a:bodyPr wrap="none" rtlCol="0">
            <a:spAutoFit/>
          </a:bodyPr>
          <a:lstStyle/>
          <a:p>
            <a:pPr algn="ctr"/>
            <a:r>
              <a:rPr lang="nl-NL" sz="1600" b="0" i="1" u="none" strike="noStrike">
                <a:effectLst/>
              </a:rPr>
              <a:t>Welke (deel) veranderingen </a:t>
            </a:r>
          </a:p>
          <a:p>
            <a:pPr algn="ctr"/>
            <a:r>
              <a:rPr lang="nl-NL" sz="1600" b="0" i="1" u="none" strike="noStrike">
                <a:effectLst/>
              </a:rPr>
              <a:t>moeten we </a:t>
            </a:r>
            <a:r>
              <a:rPr lang="nl-NL" sz="1600" i="1"/>
              <a:t>realiseren</a:t>
            </a:r>
            <a:r>
              <a:rPr lang="nl-NL" sz="1600" b="0" i="1" u="none" strike="noStrike">
                <a:effectLst/>
              </a:rPr>
              <a:t>?</a:t>
            </a:r>
          </a:p>
          <a:p>
            <a:pPr algn="ctr"/>
            <a:r>
              <a:rPr lang="nl-NL" b="1">
                <a:ea typeface="FEDRASANSPRO-DEMI" panose="020B0503040000020004" pitchFamily="34" charset="0"/>
              </a:rPr>
              <a:t>Veranderen</a:t>
            </a:r>
          </a:p>
        </p:txBody>
      </p:sp>
      <p:cxnSp>
        <p:nvCxnSpPr>
          <p:cNvPr id="45" name="Kromme verbindingslijn 44">
            <a:extLst>
              <a:ext uri="{FF2B5EF4-FFF2-40B4-BE49-F238E27FC236}">
                <a16:creationId xmlns:a16="http://schemas.microsoft.com/office/drawing/2014/main" id="{CC31F568-BC74-C69A-AF64-02D5EECA38FF}"/>
              </a:ext>
            </a:extLst>
          </p:cNvPr>
          <p:cNvCxnSpPr>
            <a:cxnSpLocks/>
          </p:cNvCxnSpPr>
          <p:nvPr/>
        </p:nvCxnSpPr>
        <p:spPr>
          <a:xfrm>
            <a:off x="7725055" y="2574595"/>
            <a:ext cx="3512644" cy="1890753"/>
          </a:xfrm>
          <a:prstGeom prst="curvedConnector3">
            <a:avLst/>
          </a:prstGeom>
          <a:ln w="63500">
            <a:solidFill>
              <a:schemeClr val="bg1">
                <a:lumMod val="75000"/>
              </a:schemeClr>
            </a:solidFill>
            <a:prstDash val="sysDash"/>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22" name="Tekstvak 21">
            <a:extLst>
              <a:ext uri="{FF2B5EF4-FFF2-40B4-BE49-F238E27FC236}">
                <a16:creationId xmlns:a16="http://schemas.microsoft.com/office/drawing/2014/main" id="{F1F0C1FD-5851-D3D7-F978-2B4284D742C7}"/>
              </a:ext>
            </a:extLst>
          </p:cNvPr>
          <p:cNvSpPr txBox="1"/>
          <p:nvPr/>
        </p:nvSpPr>
        <p:spPr>
          <a:xfrm>
            <a:off x="8431021" y="3156373"/>
            <a:ext cx="2223687" cy="861774"/>
          </a:xfrm>
          <a:prstGeom prst="rect">
            <a:avLst/>
          </a:prstGeom>
          <a:noFill/>
        </p:spPr>
        <p:txBody>
          <a:bodyPr wrap="none" rtlCol="0">
            <a:spAutoFit/>
          </a:bodyPr>
          <a:lstStyle/>
          <a:p>
            <a:pPr algn="ctr"/>
            <a:r>
              <a:rPr lang="nl-NL" b="1">
                <a:ea typeface="FEDRASANSPRO-DEMI" panose="020B0503040000020004" pitchFamily="34" charset="0"/>
              </a:rPr>
              <a:t>Transitie</a:t>
            </a:r>
          </a:p>
          <a:p>
            <a:pPr algn="ctr"/>
            <a:r>
              <a:rPr lang="nl-NL" sz="1600" i="1">
                <a:ea typeface="FEDRASANSPRO-DEMI" panose="020B0503040000020004" pitchFamily="34" charset="0"/>
              </a:rPr>
              <a:t>Aan welke fundamentele</a:t>
            </a:r>
          </a:p>
          <a:p>
            <a:pPr algn="ctr"/>
            <a:r>
              <a:rPr lang="nl-NL" sz="1600" i="1">
                <a:ea typeface="FEDRASANSPRO-DEMI" panose="020B0503040000020004" pitchFamily="34" charset="0"/>
              </a:rPr>
              <a:t>Verandering werken we?</a:t>
            </a:r>
          </a:p>
        </p:txBody>
      </p:sp>
      <p:sp>
        <p:nvSpPr>
          <p:cNvPr id="2" name="Titel 1">
            <a:extLst>
              <a:ext uri="{FF2B5EF4-FFF2-40B4-BE49-F238E27FC236}">
                <a16:creationId xmlns:a16="http://schemas.microsoft.com/office/drawing/2014/main" id="{B21FA728-751B-0759-10F7-A2DF347FD2F8}"/>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a:solidFill>
                  <a:schemeClr val="bg1"/>
                </a:solidFill>
              </a:rPr>
              <a:t>Strategisch kiezen: de X-curve (2)</a:t>
            </a:r>
          </a:p>
        </p:txBody>
      </p:sp>
      <p:sp>
        <p:nvSpPr>
          <p:cNvPr id="10" name="Tekstvak 9">
            <a:extLst>
              <a:ext uri="{FF2B5EF4-FFF2-40B4-BE49-F238E27FC236}">
                <a16:creationId xmlns:a16="http://schemas.microsoft.com/office/drawing/2014/main" id="{D0485C3D-748C-212A-F26F-5FD6D8A3B5D3}"/>
              </a:ext>
            </a:extLst>
          </p:cNvPr>
          <p:cNvSpPr txBox="1"/>
          <p:nvPr/>
        </p:nvSpPr>
        <p:spPr>
          <a:xfrm>
            <a:off x="686972" y="5880134"/>
            <a:ext cx="10515600" cy="715089"/>
          </a:xfrm>
          <a:prstGeom prst="roundRect">
            <a:avLst/>
          </a:prstGeom>
          <a:noFill/>
          <a:ln w="28575">
            <a:solidFill>
              <a:schemeClr val="accent6"/>
            </a:solidFill>
          </a:ln>
        </p:spPr>
        <p:txBody>
          <a:bodyPr wrap="square" rtlCol="0">
            <a:spAutoFit/>
          </a:bodyPr>
          <a:lstStyle/>
          <a:p>
            <a:r>
              <a:rPr lang="nl-NL"/>
              <a:t>Het is ook mogelijk de x-curve verder uit te werken zodat een beter beeld ontstaat van het veranderingsproces waar het transitieprogramma zich op richt. Deze slide laat een dergelijke uitwerking aan.</a:t>
            </a:r>
          </a:p>
        </p:txBody>
      </p:sp>
    </p:spTree>
    <p:extLst>
      <p:ext uri="{BB962C8B-B14F-4D97-AF65-F5344CB8AC3E}">
        <p14:creationId xmlns:p14="http://schemas.microsoft.com/office/powerpoint/2010/main" val="17631993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6F9E9309-E676-7368-9183-4B22C9BA20CE}"/>
              </a:ext>
            </a:extLst>
          </p:cNvPr>
          <p:cNvPicPr>
            <a:picLocks noChangeAspect="1"/>
          </p:cNvPicPr>
          <p:nvPr/>
        </p:nvPicPr>
        <p:blipFill>
          <a:blip r:embed="rId2"/>
          <a:stretch>
            <a:fillRect/>
          </a:stretch>
        </p:blipFill>
        <p:spPr>
          <a:xfrm>
            <a:off x="3573560" y="1371560"/>
            <a:ext cx="5044877" cy="4854361"/>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Stip op de horizon</a:t>
            </a:r>
          </a:p>
        </p:txBody>
      </p:sp>
      <p:sp>
        <p:nvSpPr>
          <p:cNvPr id="6" name="Tekstvak 5">
            <a:extLst>
              <a:ext uri="{FF2B5EF4-FFF2-40B4-BE49-F238E27FC236}">
                <a16:creationId xmlns:a16="http://schemas.microsoft.com/office/drawing/2014/main" id="{DA13915C-DCF9-92DA-AB96-93CA9F349D2B}"/>
              </a:ext>
            </a:extLst>
          </p:cNvPr>
          <p:cNvSpPr txBox="1"/>
          <p:nvPr/>
        </p:nvSpPr>
        <p:spPr>
          <a:xfrm>
            <a:off x="4504004" y="6152356"/>
            <a:ext cx="3183990"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blz. 23</a:t>
            </a:r>
          </a:p>
        </p:txBody>
      </p:sp>
    </p:spTree>
    <p:extLst>
      <p:ext uri="{BB962C8B-B14F-4D97-AF65-F5344CB8AC3E}">
        <p14:creationId xmlns:p14="http://schemas.microsoft.com/office/powerpoint/2010/main" val="37782537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Organiseerfase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7170" name="Picture 2">
            <a:extLst>
              <a:ext uri="{FF2B5EF4-FFF2-40B4-BE49-F238E27FC236}">
                <a16:creationId xmlns:a16="http://schemas.microsoft.com/office/drawing/2014/main" id="{9E1FF45B-308D-3E9B-952C-283AC7083D0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664"/>
          <a:stretch/>
        </p:blipFill>
        <p:spPr bwMode="auto">
          <a:xfrm>
            <a:off x="1595999" y="1523155"/>
            <a:ext cx="9000000" cy="4555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421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1C843-876E-7394-CBC3-5488537B23F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7DEA6EA-02D1-88E5-2BA6-65AC780E843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Organiseren vormgeven</a:t>
            </a:r>
          </a:p>
        </p:txBody>
      </p:sp>
      <p:sp>
        <p:nvSpPr>
          <p:cNvPr id="8" name="Tekstvak 7">
            <a:extLst>
              <a:ext uri="{FF2B5EF4-FFF2-40B4-BE49-F238E27FC236}">
                <a16:creationId xmlns:a16="http://schemas.microsoft.com/office/drawing/2014/main" id="{197A7976-6B57-DBDC-6F4B-2B8CC9B46BF2}"/>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0242" name="Picture 2">
            <a:extLst>
              <a:ext uri="{FF2B5EF4-FFF2-40B4-BE49-F238E27FC236}">
                <a16:creationId xmlns:a16="http://schemas.microsoft.com/office/drawing/2014/main" id="{513C1688-3BBD-8B4D-5CBC-DF6E30501DE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32"/>
          <a:stretch/>
        </p:blipFill>
        <p:spPr bwMode="auto">
          <a:xfrm>
            <a:off x="1595999" y="1523155"/>
            <a:ext cx="9000000" cy="4519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045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Fasen organisatieontwikkeling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26706" y="6154490"/>
            <a:ext cx="373858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Figuur 1, blz. 9</a:t>
            </a:r>
          </a:p>
        </p:txBody>
      </p:sp>
      <p:pic>
        <p:nvPicPr>
          <p:cNvPr id="4" name="Afbeelding 3">
            <a:extLst>
              <a:ext uri="{FF2B5EF4-FFF2-40B4-BE49-F238E27FC236}">
                <a16:creationId xmlns:a16="http://schemas.microsoft.com/office/drawing/2014/main" id="{5B8AEF49-2F84-0D6A-A70B-CFE09C8B721B}"/>
              </a:ext>
            </a:extLst>
          </p:cNvPr>
          <p:cNvPicPr>
            <a:picLocks noChangeAspect="1"/>
          </p:cNvPicPr>
          <p:nvPr/>
        </p:nvPicPr>
        <p:blipFill>
          <a:blip r:embed="rId3"/>
          <a:stretch>
            <a:fillRect/>
          </a:stretch>
        </p:blipFill>
        <p:spPr>
          <a:xfrm>
            <a:off x="508489" y="1878688"/>
            <a:ext cx="10800000" cy="2030075"/>
          </a:xfrm>
          <a:prstGeom prst="rect">
            <a:avLst/>
          </a:prstGeom>
        </p:spPr>
      </p:pic>
      <p:sp>
        <p:nvSpPr>
          <p:cNvPr id="3" name="Tijdelijke aanduiding voor inhoud 2">
            <a:extLst>
              <a:ext uri="{FF2B5EF4-FFF2-40B4-BE49-F238E27FC236}">
                <a16:creationId xmlns:a16="http://schemas.microsoft.com/office/drawing/2014/main" id="{EC0FD644-FD70-BEF6-A8DC-F8C8A82D4854}"/>
              </a:ext>
            </a:extLst>
          </p:cNvPr>
          <p:cNvSpPr txBox="1">
            <a:spLocks/>
          </p:cNvSpPr>
          <p:nvPr/>
        </p:nvSpPr>
        <p:spPr>
          <a:xfrm>
            <a:off x="696000" y="4882327"/>
            <a:ext cx="10800000" cy="1080000"/>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900"/>
              <a:t>Deze vijf fasen laten een proces van organisatieontwikkeling zien. Het doorlopen van die fasen is niet dwingend of verplicht. Fasen kunnen overgeslagen worden of er kan tussen fasen ‘gesprongen’ worden. De ambitie hier is om inzicht te geven in hoe het samen anders organiseren vorm kan krijgen.    </a:t>
            </a:r>
          </a:p>
        </p:txBody>
      </p:sp>
    </p:spTree>
    <p:extLst>
      <p:ext uri="{BB962C8B-B14F-4D97-AF65-F5344CB8AC3E}">
        <p14:creationId xmlns:p14="http://schemas.microsoft.com/office/powerpoint/2010/main" val="604779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720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Inleiding</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658200" y="1810635"/>
            <a:ext cx="10800000" cy="4320000"/>
          </a:xfrm>
          <a:prstGeom prst="roundRect">
            <a:avLst/>
          </a:prstGeom>
          <a:ln w="19050">
            <a:solidFill>
              <a:srgbClr val="00B050"/>
            </a:solidFill>
          </a:ln>
        </p:spPr>
        <p:txBody>
          <a:bodyPr>
            <a:normAutofit fontScale="85000" lnSpcReduction="20000"/>
          </a:bodyPr>
          <a:lstStyle/>
          <a:p>
            <a:r>
              <a:rPr lang="nl-NL" sz="2400" dirty="0"/>
              <a:t>Het </a:t>
            </a:r>
            <a:r>
              <a:rPr lang="nl-NL" sz="2400" dirty="0" err="1"/>
              <a:t>WEconomy</a:t>
            </a:r>
            <a:r>
              <a:rPr lang="nl-NL" sz="2400" dirty="0"/>
              <a:t> Transitiemodel en daarop gebaseerde -canvas </a:t>
            </a:r>
            <a:r>
              <a:rPr lang="nl-NL" sz="2400" dirty="0">
                <a:effectLst/>
              </a:rPr>
              <a:t>biedt een praktische aanpak voor het ontwikkelen van transitieprogramma’s. </a:t>
            </a:r>
          </a:p>
          <a:p>
            <a:r>
              <a:rPr lang="nl-NL" sz="2400" dirty="0">
                <a:effectLst/>
              </a:rPr>
              <a:t>De focus is om vanuit een organisatorische invalshoek te werken aan </a:t>
            </a:r>
            <a:r>
              <a:rPr lang="nl-NL" sz="2400" dirty="0" err="1">
                <a:effectLst/>
              </a:rPr>
              <a:t>waardecreatie</a:t>
            </a:r>
            <a:r>
              <a:rPr lang="nl-NL" sz="2400" dirty="0">
                <a:effectLst/>
              </a:rPr>
              <a:t> tussen partijen. </a:t>
            </a:r>
          </a:p>
          <a:p>
            <a:r>
              <a:rPr lang="nl-NL" sz="2400" dirty="0">
                <a:effectLst/>
              </a:rPr>
              <a:t>Het </a:t>
            </a:r>
            <a:r>
              <a:rPr lang="nl-NL" sz="2400" dirty="0"/>
              <a:t>canvas </a:t>
            </a:r>
            <a:r>
              <a:rPr lang="nl-NL" sz="2400" dirty="0">
                <a:effectLst/>
              </a:rPr>
              <a:t>is uitgewerkt in </a:t>
            </a:r>
            <a:r>
              <a:rPr lang="nl-NL" sz="2400" i="1" dirty="0">
                <a:effectLst/>
              </a:rPr>
              <a:t>drie fasen</a:t>
            </a:r>
            <a:r>
              <a:rPr lang="nl-NL" sz="2400" dirty="0">
                <a:effectLst/>
              </a:rPr>
              <a:t> en </a:t>
            </a:r>
            <a:r>
              <a:rPr lang="nl-NL" sz="2400" i="1" dirty="0">
                <a:effectLst/>
              </a:rPr>
              <a:t>vijftien bouwstenen</a:t>
            </a:r>
            <a:r>
              <a:rPr lang="nl-NL" sz="2400" dirty="0">
                <a:effectLst/>
              </a:rPr>
              <a:t> en helpt stapsgewijs een programma te ontwikkelen. </a:t>
            </a:r>
          </a:p>
          <a:p>
            <a:r>
              <a:rPr lang="nl-NL" sz="2400" dirty="0">
                <a:effectLst/>
              </a:rPr>
              <a:t>Werken met het transitiecanvas gebeurt aan de hand van vragen. Deze zijn uitgewerkt in </a:t>
            </a:r>
            <a:r>
              <a:rPr lang="nl-NL" sz="2400" i="1" dirty="0">
                <a:effectLst/>
              </a:rPr>
              <a:t>werkbladen</a:t>
            </a:r>
            <a:r>
              <a:rPr lang="nl-NL" sz="2400" dirty="0">
                <a:effectLst/>
              </a:rPr>
              <a:t> die het mogelijk maken antwoorden te bewaren. </a:t>
            </a:r>
          </a:p>
          <a:p>
            <a:r>
              <a:rPr lang="nl-NL" sz="2400" dirty="0">
                <a:effectLst/>
              </a:rPr>
              <a:t>Het werkboek is </a:t>
            </a:r>
            <a:r>
              <a:rPr lang="nl-NL" sz="2400" i="1" dirty="0">
                <a:effectLst/>
              </a:rPr>
              <a:t>gratis</a:t>
            </a:r>
            <a:r>
              <a:rPr lang="nl-NL" sz="2400" dirty="0">
                <a:effectLst/>
              </a:rPr>
              <a:t> te gebruiken (Open Access) </a:t>
            </a:r>
            <a:r>
              <a:rPr lang="nl-NL" sz="2400" dirty="0"/>
              <a:t>en </a:t>
            </a:r>
            <a:r>
              <a:rPr lang="nl-NL" sz="2400" dirty="0">
                <a:effectLst/>
              </a:rPr>
              <a:t>als online-tool te vinden op het</a:t>
            </a:r>
            <a:r>
              <a:rPr lang="nl-NL" sz="2400" b="1" dirty="0">
                <a:effectLst/>
              </a:rPr>
              <a:t> </a:t>
            </a:r>
            <a:r>
              <a:rPr lang="nl-NL" sz="2400" dirty="0" err="1">
                <a:effectLst/>
              </a:rPr>
              <a:t>BusinessModelLab</a:t>
            </a:r>
            <a:r>
              <a:rPr lang="nl-NL" sz="2400" b="1" dirty="0"/>
              <a:t>: </a:t>
            </a:r>
            <a:r>
              <a:rPr lang="nl-NL" sz="2400" dirty="0">
                <a:hlinkClick r:id="rId2"/>
              </a:rPr>
              <a:t>https://businessmodellab.nl/tools/werkboek-weconomy-transitiecanvas</a:t>
            </a:r>
            <a:br>
              <a:rPr lang="nl-NL" sz="2400" dirty="0">
                <a:effectLst/>
              </a:rPr>
            </a:br>
            <a:endParaRPr lang="nl-NL" sz="2400" dirty="0">
              <a:effectLst/>
            </a:endParaRPr>
          </a:p>
          <a:p>
            <a:pPr marL="0" indent="0">
              <a:buNone/>
            </a:pPr>
            <a:r>
              <a:rPr lang="nl-NL" sz="2400" i="1" dirty="0"/>
              <a:t>Het </a:t>
            </a:r>
            <a:r>
              <a:rPr lang="nl-NL" sz="2400" i="1" dirty="0" err="1"/>
              <a:t>WEconomy</a:t>
            </a:r>
            <a:r>
              <a:rPr lang="nl-NL" sz="2400" i="1" dirty="0"/>
              <a:t> Transitiemodel en daarop gebaseerde -canvas is ontwikkeld in opdracht van het Ministerie van Economische Zaken, </a:t>
            </a:r>
            <a:r>
              <a:rPr lang="nl-NL" sz="2400" i="1" dirty="0" err="1"/>
              <a:t>ClickNL</a:t>
            </a:r>
            <a:r>
              <a:rPr lang="nl-NL" sz="2400" i="1" dirty="0"/>
              <a:t> en CIRCONNECT. Wij zijn hen zeer erkentelijk voor deze opdracht. </a:t>
            </a:r>
          </a:p>
          <a:p>
            <a:endParaRPr lang="nl-NL" dirty="0"/>
          </a:p>
          <a:p>
            <a:endParaRPr lang="nl-NL" dirty="0"/>
          </a:p>
        </p:txBody>
      </p:sp>
    </p:spTree>
    <p:extLst>
      <p:ext uri="{BB962C8B-B14F-4D97-AF65-F5344CB8AC3E}">
        <p14:creationId xmlns:p14="http://schemas.microsoft.com/office/powerpoint/2010/main" val="3610078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D2536F02-4DA4-693C-A20C-DF5831224969}"/>
              </a:ext>
            </a:extLst>
          </p:cNvPr>
          <p:cNvPicPr>
            <a:picLocks noChangeAspect="1"/>
          </p:cNvPicPr>
          <p:nvPr/>
        </p:nvPicPr>
        <p:blipFill>
          <a:blip r:embed="rId2"/>
          <a:stretch>
            <a:fillRect/>
          </a:stretch>
        </p:blipFill>
        <p:spPr>
          <a:xfrm>
            <a:off x="2316000" y="1470862"/>
            <a:ext cx="7560000" cy="4820134"/>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Veranderbreedte en -diepte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61203" y="6322615"/>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24, blz.37</a:t>
            </a:r>
          </a:p>
        </p:txBody>
      </p:sp>
    </p:spTree>
    <p:extLst>
      <p:ext uri="{BB962C8B-B14F-4D97-AF65-F5344CB8AC3E}">
        <p14:creationId xmlns:p14="http://schemas.microsoft.com/office/powerpoint/2010/main" val="31055679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4879D340-1BDA-2445-14A3-6164251D56E6}"/>
              </a:ext>
            </a:extLst>
          </p:cNvPr>
          <p:cNvPicPr>
            <a:picLocks noChangeAspect="1"/>
          </p:cNvPicPr>
          <p:nvPr/>
        </p:nvPicPr>
        <p:blipFill>
          <a:blip r:embed="rId2"/>
          <a:stretch>
            <a:fillRect/>
          </a:stretch>
        </p:blipFill>
        <p:spPr>
          <a:xfrm>
            <a:off x="3215999" y="1447160"/>
            <a:ext cx="5760000" cy="4705196"/>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solidFill>
            <a:srgbClr val="00B050"/>
          </a:solidFill>
        </p:spPr>
        <p:txBody>
          <a:bodyPr>
            <a:normAutofit/>
          </a:bodyPr>
          <a:lstStyle/>
          <a:p>
            <a:pPr algn="ctr"/>
            <a:r>
              <a:rPr lang="nl-NL" sz="3600">
                <a:solidFill>
                  <a:schemeClr val="bg1"/>
                </a:solidFill>
              </a:rPr>
              <a:t>Check de veranderruimte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23, blz.36</a:t>
            </a:r>
          </a:p>
        </p:txBody>
      </p:sp>
      <p:pic>
        <p:nvPicPr>
          <p:cNvPr id="5" name="Afbeelding 4">
            <a:extLst>
              <a:ext uri="{FF2B5EF4-FFF2-40B4-BE49-F238E27FC236}">
                <a16:creationId xmlns:a16="http://schemas.microsoft.com/office/drawing/2014/main" id="{21DB0EE5-4375-B5C3-815D-7ABC6400977E}"/>
              </a:ext>
            </a:extLst>
          </p:cNvPr>
          <p:cNvPicPr>
            <a:picLocks noChangeAspect="1"/>
          </p:cNvPicPr>
          <p:nvPr/>
        </p:nvPicPr>
        <p:blipFill>
          <a:blip r:embed="rId3"/>
          <a:stretch>
            <a:fillRect/>
          </a:stretch>
        </p:blipFill>
        <p:spPr>
          <a:xfrm>
            <a:off x="3610766" y="4937759"/>
            <a:ext cx="1224000" cy="215535"/>
          </a:xfrm>
          <a:prstGeom prst="rect">
            <a:avLst/>
          </a:prstGeom>
        </p:spPr>
      </p:pic>
      <p:sp>
        <p:nvSpPr>
          <p:cNvPr id="6" name="Tekstvak 5">
            <a:extLst>
              <a:ext uri="{FF2B5EF4-FFF2-40B4-BE49-F238E27FC236}">
                <a16:creationId xmlns:a16="http://schemas.microsoft.com/office/drawing/2014/main" id="{894B6427-A333-8EF4-A812-1EE4EA72E284}"/>
              </a:ext>
            </a:extLst>
          </p:cNvPr>
          <p:cNvSpPr txBox="1"/>
          <p:nvPr/>
        </p:nvSpPr>
        <p:spPr>
          <a:xfrm>
            <a:off x="3574190" y="4864607"/>
            <a:ext cx="1313180" cy="276999"/>
          </a:xfrm>
          <a:prstGeom prst="rect">
            <a:avLst/>
          </a:prstGeom>
          <a:noFill/>
        </p:spPr>
        <p:txBody>
          <a:bodyPr wrap="none" rtlCol="0">
            <a:spAutoFit/>
          </a:bodyPr>
          <a:lstStyle/>
          <a:p>
            <a:r>
              <a:rPr lang="nl-NL" sz="1200">
                <a:solidFill>
                  <a:schemeClr val="bg1"/>
                </a:solidFill>
              </a:rPr>
              <a:t>Businessmodellen</a:t>
            </a:r>
          </a:p>
        </p:txBody>
      </p:sp>
      <p:pic>
        <p:nvPicPr>
          <p:cNvPr id="9" name="Afbeelding 8">
            <a:extLst>
              <a:ext uri="{FF2B5EF4-FFF2-40B4-BE49-F238E27FC236}">
                <a16:creationId xmlns:a16="http://schemas.microsoft.com/office/drawing/2014/main" id="{31413370-0947-02A7-8827-2B896760B279}"/>
              </a:ext>
            </a:extLst>
          </p:cNvPr>
          <p:cNvPicPr>
            <a:picLocks noChangeAspect="1"/>
          </p:cNvPicPr>
          <p:nvPr/>
        </p:nvPicPr>
        <p:blipFill>
          <a:blip r:embed="rId4"/>
          <a:stretch>
            <a:fillRect/>
          </a:stretch>
        </p:blipFill>
        <p:spPr>
          <a:xfrm>
            <a:off x="7357236" y="4864607"/>
            <a:ext cx="1313180" cy="288687"/>
          </a:xfrm>
          <a:prstGeom prst="rect">
            <a:avLst/>
          </a:prstGeom>
        </p:spPr>
      </p:pic>
      <p:sp>
        <p:nvSpPr>
          <p:cNvPr id="11" name="Tekstvak 10">
            <a:extLst>
              <a:ext uri="{FF2B5EF4-FFF2-40B4-BE49-F238E27FC236}">
                <a16:creationId xmlns:a16="http://schemas.microsoft.com/office/drawing/2014/main" id="{245D6FD5-7E0D-D7C3-E29B-FDDF542DFC7E}"/>
              </a:ext>
            </a:extLst>
          </p:cNvPr>
          <p:cNvSpPr txBox="1"/>
          <p:nvPr/>
        </p:nvSpPr>
        <p:spPr>
          <a:xfrm>
            <a:off x="7315726" y="4849217"/>
            <a:ext cx="6099048" cy="276999"/>
          </a:xfrm>
          <a:prstGeom prst="rect">
            <a:avLst/>
          </a:prstGeom>
          <a:noFill/>
        </p:spPr>
        <p:txBody>
          <a:bodyPr wrap="square">
            <a:spAutoFit/>
          </a:bodyPr>
          <a:lstStyle/>
          <a:p>
            <a:r>
              <a:rPr lang="nl-NL" sz="1200">
                <a:solidFill>
                  <a:schemeClr val="tx1">
                    <a:lumMod val="50000"/>
                    <a:lumOff val="50000"/>
                  </a:schemeClr>
                </a:solidFill>
              </a:rPr>
              <a:t>Businessmodellen</a:t>
            </a:r>
          </a:p>
        </p:txBody>
      </p:sp>
    </p:spTree>
    <p:extLst>
      <p:ext uri="{BB962C8B-B14F-4D97-AF65-F5344CB8AC3E}">
        <p14:creationId xmlns:p14="http://schemas.microsoft.com/office/powerpoint/2010/main" val="18873619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D73EB-10A3-880F-927B-76EEC408E84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F63E918-6126-3225-5A34-BCCF56106728}"/>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Coalitie vormen</a:t>
            </a:r>
          </a:p>
        </p:txBody>
      </p:sp>
      <p:sp>
        <p:nvSpPr>
          <p:cNvPr id="8" name="Tekstvak 7">
            <a:extLst>
              <a:ext uri="{FF2B5EF4-FFF2-40B4-BE49-F238E27FC236}">
                <a16:creationId xmlns:a16="http://schemas.microsoft.com/office/drawing/2014/main" id="{E3391BAE-E587-A05D-60B1-05CEC870DD4B}"/>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1266" name="Picture 2">
            <a:extLst>
              <a:ext uri="{FF2B5EF4-FFF2-40B4-BE49-F238E27FC236}">
                <a16:creationId xmlns:a16="http://schemas.microsoft.com/office/drawing/2014/main" id="{88AAA7F6-946A-C5FD-52FF-A0E5DE6ECE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95"/>
          <a:stretch/>
        </p:blipFill>
        <p:spPr bwMode="auto">
          <a:xfrm>
            <a:off x="1595999" y="1423764"/>
            <a:ext cx="9000000" cy="4549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29004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Fasen coalitievorming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38727" y="6152356"/>
            <a:ext cx="3714543"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25, blz. 39</a:t>
            </a:r>
          </a:p>
        </p:txBody>
      </p:sp>
      <p:pic>
        <p:nvPicPr>
          <p:cNvPr id="5" name="Afbeelding 4">
            <a:extLst>
              <a:ext uri="{FF2B5EF4-FFF2-40B4-BE49-F238E27FC236}">
                <a16:creationId xmlns:a16="http://schemas.microsoft.com/office/drawing/2014/main" id="{1F5AF60D-D328-2419-F5D7-0928691B27E1}"/>
              </a:ext>
            </a:extLst>
          </p:cNvPr>
          <p:cNvPicPr>
            <a:picLocks noChangeAspect="1"/>
          </p:cNvPicPr>
          <p:nvPr/>
        </p:nvPicPr>
        <p:blipFill>
          <a:blip r:embed="rId2"/>
          <a:stretch>
            <a:fillRect/>
          </a:stretch>
        </p:blipFill>
        <p:spPr>
          <a:xfrm>
            <a:off x="18523" y="2202073"/>
            <a:ext cx="12154953" cy="2453853"/>
          </a:xfrm>
          <a:prstGeom prst="rect">
            <a:avLst/>
          </a:prstGeom>
        </p:spPr>
      </p:pic>
      <p:cxnSp>
        <p:nvCxnSpPr>
          <p:cNvPr id="4" name="Rechte verbindingslijn 3">
            <a:extLst>
              <a:ext uri="{FF2B5EF4-FFF2-40B4-BE49-F238E27FC236}">
                <a16:creationId xmlns:a16="http://schemas.microsoft.com/office/drawing/2014/main" id="{601397AC-322D-15B7-D0AC-25ECCC611E6B}"/>
              </a:ext>
            </a:extLst>
          </p:cNvPr>
          <p:cNvCxnSpPr/>
          <p:nvPr/>
        </p:nvCxnSpPr>
        <p:spPr>
          <a:xfrm>
            <a:off x="5230368" y="2523744"/>
            <a:ext cx="0" cy="144475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13300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E3C12-DC29-C5B4-C506-00743282BBD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E9F76C6-40D3-BDF8-EB63-AB9DF58168A2}"/>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Regie: Netwerksturing en programmamanagement</a:t>
            </a:r>
          </a:p>
        </p:txBody>
      </p:sp>
      <p:sp>
        <p:nvSpPr>
          <p:cNvPr id="8" name="Tekstvak 7">
            <a:extLst>
              <a:ext uri="{FF2B5EF4-FFF2-40B4-BE49-F238E27FC236}">
                <a16:creationId xmlns:a16="http://schemas.microsoft.com/office/drawing/2014/main" id="{04F326FF-5590-4E8A-D529-D88D42DE6337}"/>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2290" name="Picture 2">
            <a:extLst>
              <a:ext uri="{FF2B5EF4-FFF2-40B4-BE49-F238E27FC236}">
                <a16:creationId xmlns:a16="http://schemas.microsoft.com/office/drawing/2014/main" id="{1833439D-A0C7-C2C6-0379-D22EAFDCA13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409"/>
          <a:stretch/>
        </p:blipFill>
        <p:spPr bwMode="auto">
          <a:xfrm>
            <a:off x="1595999" y="1423765"/>
            <a:ext cx="9000000" cy="4474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5999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Regiefasen</a:t>
            </a:r>
          </a:p>
        </p:txBody>
      </p:sp>
      <p:sp>
        <p:nvSpPr>
          <p:cNvPr id="3" name="Tekstvak 2">
            <a:extLst>
              <a:ext uri="{FF2B5EF4-FFF2-40B4-BE49-F238E27FC236}">
                <a16:creationId xmlns:a16="http://schemas.microsoft.com/office/drawing/2014/main" id="{F39E0F75-8730-2546-DCB9-EC59C193783B}"/>
              </a:ext>
            </a:extLst>
          </p:cNvPr>
          <p:cNvSpPr txBox="1"/>
          <p:nvPr/>
        </p:nvSpPr>
        <p:spPr>
          <a:xfrm>
            <a:off x="4238728" y="6152356"/>
            <a:ext cx="3714543"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26, blz. 42</a:t>
            </a:r>
          </a:p>
        </p:txBody>
      </p:sp>
      <p:pic>
        <p:nvPicPr>
          <p:cNvPr id="6" name="Afbeelding 5">
            <a:extLst>
              <a:ext uri="{FF2B5EF4-FFF2-40B4-BE49-F238E27FC236}">
                <a16:creationId xmlns:a16="http://schemas.microsoft.com/office/drawing/2014/main" id="{CBFA9874-C636-9789-D6EC-3697FE65CEBC}"/>
              </a:ext>
            </a:extLst>
          </p:cNvPr>
          <p:cNvPicPr>
            <a:picLocks noChangeAspect="1"/>
          </p:cNvPicPr>
          <p:nvPr/>
        </p:nvPicPr>
        <p:blipFill>
          <a:blip r:embed="rId2"/>
          <a:stretch>
            <a:fillRect/>
          </a:stretch>
        </p:blipFill>
        <p:spPr>
          <a:xfrm>
            <a:off x="121402" y="2247797"/>
            <a:ext cx="11949195" cy="2362405"/>
          </a:xfrm>
          <a:prstGeom prst="rect">
            <a:avLst/>
          </a:prstGeom>
        </p:spPr>
      </p:pic>
    </p:spTree>
    <p:extLst>
      <p:ext uri="{BB962C8B-B14F-4D97-AF65-F5344CB8AC3E}">
        <p14:creationId xmlns:p14="http://schemas.microsoft.com/office/powerpoint/2010/main" val="4398728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10D30-EC50-5BD5-4255-6B8042F303B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430F9BB-A3DE-0ACD-1440-39B9D805F326}"/>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Competenties: Analyseren en aanpassen</a:t>
            </a:r>
          </a:p>
        </p:txBody>
      </p:sp>
      <p:sp>
        <p:nvSpPr>
          <p:cNvPr id="8" name="Tekstvak 7">
            <a:extLst>
              <a:ext uri="{FF2B5EF4-FFF2-40B4-BE49-F238E27FC236}">
                <a16:creationId xmlns:a16="http://schemas.microsoft.com/office/drawing/2014/main" id="{D05749E5-0DB9-B3E3-B8E8-B52B0A5424C0}"/>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3314" name="Picture 2">
            <a:extLst>
              <a:ext uri="{FF2B5EF4-FFF2-40B4-BE49-F238E27FC236}">
                <a16:creationId xmlns:a16="http://schemas.microsoft.com/office/drawing/2014/main" id="{9CDB53D3-D7B5-DB8F-0AB9-1585FD9A41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494"/>
          <a:stretch/>
        </p:blipFill>
        <p:spPr bwMode="auto">
          <a:xfrm>
            <a:off x="1595999" y="1423765"/>
            <a:ext cx="9000000" cy="4470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43948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Fasen teamcompetentie-ontwikkeling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5" y="6138865"/>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46, blz.27</a:t>
            </a:r>
          </a:p>
        </p:txBody>
      </p:sp>
      <p:pic>
        <p:nvPicPr>
          <p:cNvPr id="5" name="Afbeelding 4">
            <a:extLst>
              <a:ext uri="{FF2B5EF4-FFF2-40B4-BE49-F238E27FC236}">
                <a16:creationId xmlns:a16="http://schemas.microsoft.com/office/drawing/2014/main" id="{09E02EF2-B6B0-67E9-DE8E-469A74B9C25C}"/>
              </a:ext>
            </a:extLst>
          </p:cNvPr>
          <p:cNvPicPr>
            <a:picLocks noChangeAspect="1"/>
          </p:cNvPicPr>
          <p:nvPr/>
        </p:nvPicPr>
        <p:blipFill>
          <a:blip r:embed="rId2"/>
          <a:stretch>
            <a:fillRect/>
          </a:stretch>
        </p:blipFill>
        <p:spPr>
          <a:xfrm>
            <a:off x="90919" y="2198263"/>
            <a:ext cx="12010161" cy="2461473"/>
          </a:xfrm>
          <a:prstGeom prst="rect">
            <a:avLst/>
          </a:prstGeom>
        </p:spPr>
      </p:pic>
    </p:spTree>
    <p:extLst>
      <p:ext uri="{BB962C8B-B14F-4D97-AF65-F5344CB8AC3E}">
        <p14:creationId xmlns:p14="http://schemas.microsoft.com/office/powerpoint/2010/main" val="38765185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1C864-BD57-E65E-221A-4A5A2E790AA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883606E-9C11-F060-E4D5-04E9E73FE28E}"/>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Businessmodel maken en/of aanpassen</a:t>
            </a:r>
          </a:p>
        </p:txBody>
      </p:sp>
      <p:sp>
        <p:nvSpPr>
          <p:cNvPr id="8" name="Tekstvak 7">
            <a:extLst>
              <a:ext uri="{FF2B5EF4-FFF2-40B4-BE49-F238E27FC236}">
                <a16:creationId xmlns:a16="http://schemas.microsoft.com/office/drawing/2014/main" id="{5CE2C7BB-63A2-2896-21DA-CA9B2F2C0143}"/>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4338" name="Picture 2">
            <a:extLst>
              <a:ext uri="{FF2B5EF4-FFF2-40B4-BE49-F238E27FC236}">
                <a16:creationId xmlns:a16="http://schemas.microsoft.com/office/drawing/2014/main" id="{2F5C7E22-D731-8261-7F6B-A4F8FF40D3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846"/>
          <a:stretch/>
        </p:blipFill>
        <p:spPr bwMode="auto">
          <a:xfrm>
            <a:off x="1595999" y="1523155"/>
            <a:ext cx="9000000" cy="454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0701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Businessmodel ontwikkeling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28, blz.48</a:t>
            </a:r>
          </a:p>
        </p:txBody>
      </p:sp>
      <p:pic>
        <p:nvPicPr>
          <p:cNvPr id="4" name="Afbeelding 3">
            <a:extLst>
              <a:ext uri="{FF2B5EF4-FFF2-40B4-BE49-F238E27FC236}">
                <a16:creationId xmlns:a16="http://schemas.microsoft.com/office/drawing/2014/main" id="{63487D99-3013-B0C2-03BB-4B876D4DC197}"/>
              </a:ext>
            </a:extLst>
          </p:cNvPr>
          <p:cNvPicPr>
            <a:picLocks noChangeAspect="1"/>
          </p:cNvPicPr>
          <p:nvPr/>
        </p:nvPicPr>
        <p:blipFill>
          <a:blip r:embed="rId2"/>
          <a:stretch>
            <a:fillRect/>
          </a:stretch>
        </p:blipFill>
        <p:spPr>
          <a:xfrm>
            <a:off x="125212" y="2228746"/>
            <a:ext cx="11941575" cy="2400508"/>
          </a:xfrm>
          <a:prstGeom prst="rect">
            <a:avLst/>
          </a:prstGeom>
        </p:spPr>
      </p:pic>
    </p:spTree>
    <p:extLst>
      <p:ext uri="{BB962C8B-B14F-4D97-AF65-F5344CB8AC3E}">
        <p14:creationId xmlns:p14="http://schemas.microsoft.com/office/powerpoint/2010/main" val="809716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Essentie transitie </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25625"/>
            <a:ext cx="10515600" cy="4351338"/>
          </a:xfrm>
          <a:prstGeom prst="roundRect">
            <a:avLst/>
          </a:prstGeom>
          <a:ln w="28575">
            <a:solidFill>
              <a:srgbClr val="00B050"/>
            </a:solidFill>
          </a:ln>
        </p:spPr>
        <p:txBody>
          <a:bodyPr>
            <a:normAutofit fontScale="70000" lnSpcReduction="20000"/>
          </a:bodyPr>
          <a:lstStyle/>
          <a:p>
            <a:pPr marL="342900" indent="-342900">
              <a:tabLst>
                <a:tab pos="457200" algn="l"/>
              </a:tabLst>
            </a:pPr>
            <a:r>
              <a:rPr lang="nl-NL" sz="2800" kern="100" dirty="0">
                <a:latin typeface="Calibri" panose="020F0502020204030204" pitchFamily="34" charset="0"/>
                <a:ea typeface="DengXian" panose="02010600030101010101" pitchFamily="2" charset="-122"/>
                <a:cs typeface="Calibri" panose="020F0502020204030204" pitchFamily="34" charset="0"/>
              </a:rPr>
              <a:t>Een transitieprogramma heeft tot doel het adresseren van fundamentele veranderingen tussen verschillende partijen rond partij- en organisatie-overstijgende problemen.</a:t>
            </a:r>
          </a:p>
          <a:p>
            <a:pPr marL="342900" indent="-342900">
              <a:tabLst>
                <a:tab pos="457200" algn="l"/>
              </a:tabLst>
            </a:pPr>
            <a:r>
              <a:rPr lang="nl-NL" sz="2800" kern="100" dirty="0">
                <a:effectLst/>
                <a:latin typeface="Calibri" panose="020F0502020204030204" pitchFamily="34" charset="0"/>
                <a:ea typeface="DengXian" panose="02010600030101010101" pitchFamily="2" charset="-122"/>
                <a:cs typeface="Calibri" panose="020F0502020204030204" pitchFamily="34" charset="0"/>
              </a:rPr>
              <a:t>Deze problemen zijn niet door één partij op te lossen maar alleen door (anders) samen te werken. Focus hier is het vormgeven van dat </a:t>
            </a:r>
            <a:r>
              <a:rPr lang="nl-NL" sz="2800" i="1" kern="100" dirty="0">
                <a:effectLst/>
                <a:latin typeface="Calibri" panose="020F0502020204030204" pitchFamily="34" charset="0"/>
                <a:ea typeface="DengXian" panose="02010600030101010101" pitchFamily="2" charset="-122"/>
                <a:cs typeface="Calibri" panose="020F0502020204030204" pitchFamily="34" charset="0"/>
              </a:rPr>
              <a:t>anders organiseren tussen partijen </a:t>
            </a:r>
            <a:r>
              <a:rPr lang="nl-NL" sz="2800" kern="100" dirty="0">
                <a:effectLst/>
                <a:latin typeface="Calibri" panose="020F0502020204030204" pitchFamily="34" charset="0"/>
                <a:ea typeface="DengXian" panose="02010600030101010101" pitchFamily="2" charset="-122"/>
                <a:cs typeface="Calibri" panose="020F0502020204030204" pitchFamily="34" charset="0"/>
              </a:rPr>
              <a:t>(en niet </a:t>
            </a:r>
            <a:r>
              <a:rPr lang="nl-NL" sz="2800" u="sng" kern="100" dirty="0">
                <a:effectLst/>
                <a:latin typeface="Calibri" panose="020F0502020204030204" pitchFamily="34" charset="0"/>
                <a:ea typeface="DengXian" panose="02010600030101010101" pitchFamily="2" charset="-122"/>
                <a:cs typeface="Calibri" panose="020F0502020204030204" pitchFamily="34" charset="0"/>
              </a:rPr>
              <a:t>in</a:t>
            </a:r>
            <a:r>
              <a:rPr lang="nl-NL" sz="2800" kern="100" dirty="0">
                <a:effectLst/>
                <a:latin typeface="Calibri" panose="020F0502020204030204" pitchFamily="34" charset="0"/>
                <a:ea typeface="DengXian" panose="02010600030101010101" pitchFamily="2" charset="-122"/>
                <a:cs typeface="Calibri" panose="020F0502020204030204" pitchFamily="34" charset="0"/>
              </a:rPr>
              <a:t> organisaties).</a:t>
            </a:r>
            <a:endParaRPr lang="nl-NL" sz="2800" kern="100" dirty="0">
              <a:solidFill>
                <a:srgbClr val="FF0000"/>
              </a:solidFill>
              <a:latin typeface="Calibri" panose="020F0502020204030204" pitchFamily="34" charset="0"/>
              <a:ea typeface="DengXian" panose="02010600030101010101" pitchFamily="2" charset="-122"/>
              <a:cs typeface="Calibri" panose="020F0502020204030204" pitchFamily="34" charset="0"/>
            </a:endParaRPr>
          </a:p>
          <a:p>
            <a:pPr marL="342900" indent="-342900">
              <a:tabLst>
                <a:tab pos="457200" algn="l"/>
              </a:tabLst>
            </a:pPr>
            <a:r>
              <a:rPr lang="nl-NL" sz="2800" kern="100" dirty="0">
                <a:latin typeface="Calibri" panose="020F0502020204030204" pitchFamily="34" charset="0"/>
                <a:ea typeface="DengXian" panose="02010600030101010101" pitchFamily="2" charset="-122"/>
                <a:cs typeface="Calibri" panose="020F0502020204030204" pitchFamily="34" charset="0"/>
              </a:rPr>
              <a:t>Werken aan transitie moet als resultaat hebben </a:t>
            </a:r>
            <a:r>
              <a:rPr lang="nl-NL" sz="2800" kern="100" dirty="0" err="1">
                <a:effectLst/>
                <a:latin typeface="Calibri" panose="020F0502020204030204" pitchFamily="34" charset="0"/>
                <a:ea typeface="DengXian" panose="02010600030101010101" pitchFamily="2" charset="-122"/>
                <a:cs typeface="Calibri" panose="020F0502020204030204" pitchFamily="34" charset="0"/>
              </a:rPr>
              <a:t>waardecreatie</a:t>
            </a:r>
            <a:r>
              <a:rPr lang="nl-NL" sz="2800" kern="100" dirty="0">
                <a:effectLst/>
                <a:latin typeface="Calibri" panose="020F0502020204030204" pitchFamily="34" charset="0"/>
                <a:ea typeface="DengXian" panose="02010600030101010101" pitchFamily="2" charset="-122"/>
                <a:cs typeface="Calibri" panose="020F0502020204030204" pitchFamily="34" charset="0"/>
              </a:rPr>
              <a:t> voor de partijen betrokken bij het transitieprogramma; we noemen dat </a:t>
            </a:r>
            <a:r>
              <a:rPr lang="nl-NL" sz="2800" i="1" kern="100" dirty="0">
                <a:effectLst/>
                <a:latin typeface="Calibri" panose="020F0502020204030204" pitchFamily="34" charset="0"/>
                <a:ea typeface="DengXian" panose="02010600030101010101" pitchFamily="2" charset="-122"/>
                <a:cs typeface="Calibri" panose="020F0502020204030204" pitchFamily="34" charset="0"/>
              </a:rPr>
              <a:t>collectieve </a:t>
            </a:r>
            <a:r>
              <a:rPr lang="nl-NL" sz="2800" i="1" kern="100" dirty="0" err="1">
                <a:effectLst/>
                <a:latin typeface="Calibri" panose="020F0502020204030204" pitchFamily="34" charset="0"/>
                <a:ea typeface="DengXian" panose="02010600030101010101" pitchFamily="2" charset="-122"/>
                <a:cs typeface="Calibri" panose="020F0502020204030204" pitchFamily="34" charset="0"/>
              </a:rPr>
              <a:t>waardecreatie</a:t>
            </a:r>
            <a:r>
              <a:rPr lang="nl-NL" sz="2800" kern="100" dirty="0">
                <a:effectLst/>
                <a:latin typeface="Calibri" panose="020F0502020204030204" pitchFamily="34" charset="0"/>
                <a:ea typeface="DengXian" panose="02010600030101010101" pitchFamily="2" charset="-122"/>
                <a:cs typeface="Calibri" panose="020F0502020204030204" pitchFamily="34" charset="0"/>
              </a:rPr>
              <a:t>.</a:t>
            </a:r>
          </a:p>
          <a:p>
            <a:pPr marL="342900" indent="-342900">
              <a:tabLst>
                <a:tab pos="457200" algn="l"/>
              </a:tabLst>
            </a:pPr>
            <a:r>
              <a:rPr lang="nl-NL" sz="2800" kern="100" dirty="0">
                <a:latin typeface="Calibri" panose="020F0502020204030204" pitchFamily="34" charset="0"/>
                <a:ea typeface="DengXian" panose="02010600030101010101" pitchFamily="2" charset="-122"/>
                <a:cs typeface="Calibri" panose="020F0502020204030204" pitchFamily="34" charset="0"/>
              </a:rPr>
              <a:t>Waardecreatie kent tegelijkertijd verschillende vormen, zoals maatschappelijk, materieel, financieel, sociaal of ecologisch.</a:t>
            </a:r>
            <a:endParaRPr lang="nl-NL" sz="2800" kern="100" dirty="0">
              <a:effectLst/>
              <a:latin typeface="Calibri" panose="020F0502020204030204" pitchFamily="34" charset="0"/>
              <a:ea typeface="DengXian" panose="02010600030101010101" pitchFamily="2" charset="-122"/>
              <a:cs typeface="Calibri" panose="020F0502020204030204" pitchFamily="34" charset="0"/>
            </a:endParaRPr>
          </a:p>
          <a:p>
            <a:pPr marL="342900" indent="-342900">
              <a:tabLst>
                <a:tab pos="457200" algn="l"/>
              </a:tabLst>
            </a:pPr>
            <a:r>
              <a:rPr lang="nl-NL" sz="2800" kern="100" dirty="0">
                <a:effectLst/>
                <a:latin typeface="Calibri" panose="020F0502020204030204" pitchFamily="34" charset="0"/>
                <a:ea typeface="DengXian" panose="02010600030101010101" pitchFamily="2" charset="-122"/>
                <a:cs typeface="Times New Roman" panose="02020603050405020304" pitchFamily="18" charset="0"/>
              </a:rPr>
              <a:t>Collectieve </a:t>
            </a:r>
            <a:r>
              <a:rPr lang="nl-NL" sz="2800" kern="100" dirty="0" err="1">
                <a:effectLst/>
                <a:latin typeface="Calibri" panose="020F0502020204030204" pitchFamily="34" charset="0"/>
                <a:ea typeface="DengXian" panose="02010600030101010101" pitchFamily="2" charset="-122"/>
                <a:cs typeface="Times New Roman" panose="02020603050405020304" pitchFamily="18" charset="0"/>
              </a:rPr>
              <a:t>waardecreatie</a:t>
            </a:r>
            <a:r>
              <a:rPr lang="nl-NL" sz="2800" kern="100" dirty="0">
                <a:effectLst/>
                <a:latin typeface="Calibri" panose="020F0502020204030204" pitchFamily="34" charset="0"/>
                <a:ea typeface="DengXian" panose="02010600030101010101" pitchFamily="2" charset="-122"/>
                <a:cs typeface="Times New Roman" panose="02020603050405020304" pitchFamily="18" charset="0"/>
              </a:rPr>
              <a:t> vraagt om het ontwikkelen van nieuwe- en vooral </a:t>
            </a:r>
            <a:r>
              <a:rPr lang="nl-NL" sz="2800" i="1" kern="100" dirty="0">
                <a:effectLst/>
                <a:latin typeface="Calibri" panose="020F0502020204030204" pitchFamily="34" charset="0"/>
                <a:ea typeface="DengXian" panose="02010600030101010101" pitchFamily="2" charset="-122"/>
                <a:cs typeface="Times New Roman" panose="02020603050405020304" pitchFamily="18" charset="0"/>
              </a:rPr>
              <a:t>collectieve businessmodellen</a:t>
            </a:r>
            <a:r>
              <a:rPr lang="nl-NL" sz="2800" kern="100" dirty="0">
                <a:effectLst/>
                <a:latin typeface="Calibri" panose="020F0502020204030204" pitchFamily="34" charset="0"/>
                <a:ea typeface="DengXian" panose="02010600030101010101" pitchFamily="2" charset="-122"/>
                <a:cs typeface="Times New Roman" panose="02020603050405020304" pitchFamily="18" charset="0"/>
              </a:rPr>
              <a:t> tussen de betrokken partijen</a:t>
            </a:r>
            <a:r>
              <a:rPr lang="nl-NL" kern="100" dirty="0">
                <a:effectLst/>
                <a:latin typeface="Calibri" panose="020F0502020204030204" pitchFamily="34" charset="0"/>
                <a:ea typeface="DengXian" panose="02010600030101010101" pitchFamily="2" charset="-122"/>
                <a:cs typeface="Times New Roman" panose="02020603050405020304" pitchFamily="18" charset="0"/>
              </a:rPr>
              <a:t>.</a:t>
            </a:r>
            <a:endParaRPr lang="nl-NL" sz="2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nl-NL" dirty="0"/>
          </a:p>
          <a:p>
            <a:pPr marL="0" indent="0">
              <a:buNone/>
            </a:pPr>
            <a:r>
              <a:rPr lang="nl-NL" i="1" dirty="0"/>
              <a:t>Het </a:t>
            </a:r>
            <a:r>
              <a:rPr lang="nl-NL" i="1" dirty="0" err="1"/>
              <a:t>WEconomy</a:t>
            </a:r>
            <a:r>
              <a:rPr lang="nl-NL" i="1" dirty="0"/>
              <a:t> Transitiecanvas reikt een organisatorische systematiek aan om te komen tot collectieve </a:t>
            </a:r>
            <a:r>
              <a:rPr lang="nl-NL" i="1" dirty="0" err="1"/>
              <a:t>waardecreatie</a:t>
            </a:r>
            <a:r>
              <a:rPr lang="nl-NL" i="1" dirty="0"/>
              <a:t> – de basis voor een succesvol transitieprogramma.</a:t>
            </a:r>
          </a:p>
        </p:txBody>
      </p:sp>
    </p:spTree>
    <p:extLst>
      <p:ext uri="{BB962C8B-B14F-4D97-AF65-F5344CB8AC3E}">
        <p14:creationId xmlns:p14="http://schemas.microsoft.com/office/powerpoint/2010/main" val="29409465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De essentie van een businessmodel</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3" y="6152356"/>
            <a:ext cx="365516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 blz. 11</a:t>
            </a:r>
          </a:p>
        </p:txBody>
      </p:sp>
      <p:pic>
        <p:nvPicPr>
          <p:cNvPr id="5" name="Afbeelding 4">
            <a:extLst>
              <a:ext uri="{FF2B5EF4-FFF2-40B4-BE49-F238E27FC236}">
                <a16:creationId xmlns:a16="http://schemas.microsoft.com/office/drawing/2014/main" id="{261D755E-1C55-8D39-4E95-1140F6DA2602}"/>
              </a:ext>
            </a:extLst>
          </p:cNvPr>
          <p:cNvPicPr>
            <a:picLocks noChangeAspect="1"/>
          </p:cNvPicPr>
          <p:nvPr/>
        </p:nvPicPr>
        <p:blipFill>
          <a:blip r:embed="rId2"/>
          <a:stretch>
            <a:fillRect/>
          </a:stretch>
        </p:blipFill>
        <p:spPr>
          <a:xfrm>
            <a:off x="3493544" y="1445125"/>
            <a:ext cx="5204911" cy="4595258"/>
          </a:xfrm>
          <a:prstGeom prst="rect">
            <a:avLst/>
          </a:prstGeom>
        </p:spPr>
      </p:pic>
    </p:spTree>
    <p:extLst>
      <p:ext uri="{BB962C8B-B14F-4D97-AF65-F5344CB8AC3E}">
        <p14:creationId xmlns:p14="http://schemas.microsoft.com/office/powerpoint/2010/main" val="24915574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A1172BD6-433B-7058-9AC3-8166C9DBED95}"/>
              </a:ext>
            </a:extLst>
          </p:cNvPr>
          <p:cNvPicPr>
            <a:picLocks noChangeAspect="1"/>
          </p:cNvPicPr>
          <p:nvPr/>
        </p:nvPicPr>
        <p:blipFill>
          <a:blip r:embed="rId2"/>
          <a:stretch>
            <a:fillRect/>
          </a:stretch>
        </p:blipFill>
        <p:spPr>
          <a:xfrm>
            <a:off x="2114204" y="1343719"/>
            <a:ext cx="7963590" cy="4808637"/>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Classificatie van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04451" y="6152356"/>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4, blz.12</a:t>
            </a:r>
          </a:p>
        </p:txBody>
      </p:sp>
    </p:spTree>
    <p:extLst>
      <p:ext uri="{BB962C8B-B14F-4D97-AF65-F5344CB8AC3E}">
        <p14:creationId xmlns:p14="http://schemas.microsoft.com/office/powerpoint/2010/main" val="20071123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4E83C9C-9E02-8033-604C-C39CFBC01638}"/>
              </a:ext>
            </a:extLst>
          </p:cNvPr>
          <p:cNvPicPr>
            <a:picLocks noChangeAspect="1"/>
          </p:cNvPicPr>
          <p:nvPr/>
        </p:nvPicPr>
        <p:blipFill>
          <a:blip r:embed="rId2"/>
          <a:stretch>
            <a:fillRect/>
          </a:stretch>
        </p:blipFill>
        <p:spPr>
          <a:xfrm>
            <a:off x="1325999" y="1457230"/>
            <a:ext cx="9540000" cy="4891979"/>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Keuzediagram businessmodel</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234092"/>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spTree>
    <p:extLst>
      <p:ext uri="{BB962C8B-B14F-4D97-AF65-F5344CB8AC3E}">
        <p14:creationId xmlns:p14="http://schemas.microsoft.com/office/powerpoint/2010/main" val="314315802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E623C024-7E05-86DB-C8FF-D05DAAF4AE33}"/>
              </a:ext>
            </a:extLst>
          </p:cNvPr>
          <p:cNvPicPr>
            <a:picLocks noChangeAspect="1"/>
          </p:cNvPicPr>
          <p:nvPr/>
        </p:nvPicPr>
        <p:blipFill>
          <a:blip r:embed="rId2"/>
          <a:stretch>
            <a:fillRect/>
          </a:stretch>
        </p:blipFill>
        <p:spPr>
          <a:xfrm>
            <a:off x="2855999" y="1445125"/>
            <a:ext cx="6480000" cy="4752763"/>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Uitgangspunten collectieve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4" y="6152356"/>
            <a:ext cx="3623171"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7, blz. 13</a:t>
            </a:r>
          </a:p>
        </p:txBody>
      </p:sp>
    </p:spTree>
    <p:extLst>
      <p:ext uri="{BB962C8B-B14F-4D97-AF65-F5344CB8AC3E}">
        <p14:creationId xmlns:p14="http://schemas.microsoft.com/office/powerpoint/2010/main" val="12402216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38200" y="365125"/>
            <a:ext cx="10800000" cy="1080000"/>
          </a:xfrm>
          <a:prstGeom prst="roundRect">
            <a:avLst/>
          </a:prstGeom>
          <a:solidFill>
            <a:srgbClr val="00B050"/>
          </a:solidFill>
        </p:spPr>
        <p:txBody>
          <a:bodyPr>
            <a:normAutofit/>
          </a:bodyPr>
          <a:lstStyle/>
          <a:p>
            <a:pPr algn="ctr"/>
            <a:r>
              <a:rPr lang="nl-NL" sz="3600">
                <a:solidFill>
                  <a:schemeClr val="bg1"/>
                </a:solidFill>
              </a:rPr>
              <a:t>Classificatie van collectieve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04451" y="6339980"/>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8, blz.14</a:t>
            </a:r>
          </a:p>
        </p:txBody>
      </p:sp>
      <p:pic>
        <p:nvPicPr>
          <p:cNvPr id="4" name="Afbeelding 3">
            <a:extLst>
              <a:ext uri="{FF2B5EF4-FFF2-40B4-BE49-F238E27FC236}">
                <a16:creationId xmlns:a16="http://schemas.microsoft.com/office/drawing/2014/main" id="{87784409-82F3-F408-9721-792645D3426D}"/>
              </a:ext>
            </a:extLst>
          </p:cNvPr>
          <p:cNvPicPr>
            <a:picLocks noChangeAspect="1"/>
          </p:cNvPicPr>
          <p:nvPr/>
        </p:nvPicPr>
        <p:blipFill>
          <a:blip r:embed="rId2"/>
          <a:stretch>
            <a:fillRect/>
          </a:stretch>
        </p:blipFill>
        <p:spPr>
          <a:xfrm>
            <a:off x="1096846" y="1445125"/>
            <a:ext cx="9998306" cy="4427604"/>
          </a:xfrm>
          <a:prstGeom prst="rect">
            <a:avLst/>
          </a:prstGeom>
        </p:spPr>
      </p:pic>
    </p:spTree>
    <p:extLst>
      <p:ext uri="{BB962C8B-B14F-4D97-AF65-F5344CB8AC3E}">
        <p14:creationId xmlns:p14="http://schemas.microsoft.com/office/powerpoint/2010/main" val="15697189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C44ED68-2C6F-5BAB-DCA3-565A47D100A5}"/>
              </a:ext>
            </a:extLst>
          </p:cNvPr>
          <p:cNvPicPr>
            <a:picLocks noChangeAspect="1"/>
          </p:cNvPicPr>
          <p:nvPr/>
        </p:nvPicPr>
        <p:blipFill>
          <a:blip r:embed="rId2"/>
          <a:stretch>
            <a:fillRect/>
          </a:stretch>
        </p:blipFill>
        <p:spPr>
          <a:xfrm>
            <a:off x="1552287" y="1445125"/>
            <a:ext cx="8280000" cy="4948618"/>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Organiseren van collectieve </a:t>
            </a:r>
            <a:r>
              <a:rPr lang="nl-NL" sz="3600" dirty="0" err="1">
                <a:solidFill>
                  <a:schemeClr val="bg1"/>
                </a:solidFill>
              </a:rPr>
              <a:t>waardecreatie</a:t>
            </a:r>
            <a:endParaRPr lang="nl-NL" sz="3600" dirty="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3900739" y="6344380"/>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9, blz.15</a:t>
            </a:r>
          </a:p>
        </p:txBody>
      </p:sp>
    </p:spTree>
    <p:extLst>
      <p:ext uri="{BB962C8B-B14F-4D97-AF65-F5344CB8AC3E}">
        <p14:creationId xmlns:p14="http://schemas.microsoft.com/office/powerpoint/2010/main" val="39186535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3AC095-7C05-7110-C13B-9C43A744A37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2940FA8-E5C3-4200-8324-634F0B166CD4}"/>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Samenvatting Impact van organiseren</a:t>
            </a:r>
          </a:p>
        </p:txBody>
      </p:sp>
      <p:sp>
        <p:nvSpPr>
          <p:cNvPr id="8" name="Tekstvak 7">
            <a:extLst>
              <a:ext uri="{FF2B5EF4-FFF2-40B4-BE49-F238E27FC236}">
                <a16:creationId xmlns:a16="http://schemas.microsoft.com/office/drawing/2014/main" id="{1FE5E042-7701-B72C-BE35-057003204635}"/>
              </a:ext>
            </a:extLst>
          </p:cNvPr>
          <p:cNvSpPr txBox="1"/>
          <p:nvPr/>
        </p:nvSpPr>
        <p:spPr>
          <a:xfrm>
            <a:off x="4137547" y="6282819"/>
            <a:ext cx="3916904"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Tabel 10, blz. 51</a:t>
            </a:r>
          </a:p>
        </p:txBody>
      </p:sp>
      <p:pic>
        <p:nvPicPr>
          <p:cNvPr id="10" name="Afbeelding 9">
            <a:extLst>
              <a:ext uri="{FF2B5EF4-FFF2-40B4-BE49-F238E27FC236}">
                <a16:creationId xmlns:a16="http://schemas.microsoft.com/office/drawing/2014/main" id="{B6AF7687-69D7-980A-B10B-ECB58E99D393}"/>
              </a:ext>
            </a:extLst>
          </p:cNvPr>
          <p:cNvPicPr>
            <a:picLocks noChangeAspect="1"/>
          </p:cNvPicPr>
          <p:nvPr/>
        </p:nvPicPr>
        <p:blipFill>
          <a:blip r:embed="rId2"/>
          <a:stretch>
            <a:fillRect/>
          </a:stretch>
        </p:blipFill>
        <p:spPr>
          <a:xfrm>
            <a:off x="1791935" y="1534796"/>
            <a:ext cx="8608129" cy="4748078"/>
          </a:xfrm>
          <a:prstGeom prst="rect">
            <a:avLst/>
          </a:prstGeom>
        </p:spPr>
      </p:pic>
    </p:spTree>
    <p:extLst>
      <p:ext uri="{BB962C8B-B14F-4D97-AF65-F5344CB8AC3E}">
        <p14:creationId xmlns:p14="http://schemas.microsoft.com/office/powerpoint/2010/main" val="1126816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1173A-7E22-A9B2-B795-9805250247D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D4EB12B-BDAE-87B3-4169-900E5EC3E523}"/>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Samenvatting: Impact van veranderingen</a:t>
            </a:r>
          </a:p>
        </p:txBody>
      </p:sp>
      <p:sp>
        <p:nvSpPr>
          <p:cNvPr id="8" name="Tekstvak 7">
            <a:extLst>
              <a:ext uri="{FF2B5EF4-FFF2-40B4-BE49-F238E27FC236}">
                <a16:creationId xmlns:a16="http://schemas.microsoft.com/office/drawing/2014/main" id="{F39FC799-FE14-57C9-64EB-B6FBBD7B6FE4}"/>
              </a:ext>
            </a:extLst>
          </p:cNvPr>
          <p:cNvSpPr txBox="1"/>
          <p:nvPr/>
        </p:nvSpPr>
        <p:spPr>
          <a:xfrm>
            <a:off x="4137547" y="6282819"/>
            <a:ext cx="3916904"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Tabel 11, blz. 51</a:t>
            </a:r>
          </a:p>
        </p:txBody>
      </p:sp>
      <p:pic>
        <p:nvPicPr>
          <p:cNvPr id="12" name="Afbeelding 11">
            <a:extLst>
              <a:ext uri="{FF2B5EF4-FFF2-40B4-BE49-F238E27FC236}">
                <a16:creationId xmlns:a16="http://schemas.microsoft.com/office/drawing/2014/main" id="{E38090D1-729F-DA0D-0753-3FCAD22A3D9A}"/>
              </a:ext>
            </a:extLst>
          </p:cNvPr>
          <p:cNvPicPr>
            <a:picLocks noChangeAspect="1"/>
          </p:cNvPicPr>
          <p:nvPr/>
        </p:nvPicPr>
        <p:blipFill>
          <a:blip r:embed="rId2"/>
          <a:stretch>
            <a:fillRect/>
          </a:stretch>
        </p:blipFill>
        <p:spPr>
          <a:xfrm>
            <a:off x="2764039" y="1615943"/>
            <a:ext cx="6663919" cy="4535853"/>
          </a:xfrm>
          <a:prstGeom prst="rect">
            <a:avLst/>
          </a:prstGeom>
        </p:spPr>
      </p:pic>
    </p:spTree>
    <p:extLst>
      <p:ext uri="{BB962C8B-B14F-4D97-AF65-F5344CB8AC3E}">
        <p14:creationId xmlns:p14="http://schemas.microsoft.com/office/powerpoint/2010/main" val="10912314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Ondersteunende bouwstenen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148104" y="6291079"/>
            <a:ext cx="3727792" cy="347424"/>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5362" name="Picture 2">
            <a:extLst>
              <a:ext uri="{FF2B5EF4-FFF2-40B4-BE49-F238E27FC236}">
                <a16:creationId xmlns:a16="http://schemas.microsoft.com/office/drawing/2014/main" id="{4DD678BA-F7D2-C695-907A-805D79C546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64"/>
          <a:stretch/>
        </p:blipFill>
        <p:spPr bwMode="auto">
          <a:xfrm>
            <a:off x="1512000" y="1660931"/>
            <a:ext cx="9000000" cy="4518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198029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Technologische ontwikkelingen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21231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32, blz.54</a:t>
            </a:r>
          </a:p>
        </p:txBody>
      </p:sp>
      <p:pic>
        <p:nvPicPr>
          <p:cNvPr id="4" name="Afbeelding 3">
            <a:extLst>
              <a:ext uri="{FF2B5EF4-FFF2-40B4-BE49-F238E27FC236}">
                <a16:creationId xmlns:a16="http://schemas.microsoft.com/office/drawing/2014/main" id="{5BB501CD-3177-0443-C0C7-458634238E9E}"/>
              </a:ext>
            </a:extLst>
          </p:cNvPr>
          <p:cNvPicPr>
            <a:picLocks noChangeAspect="1"/>
          </p:cNvPicPr>
          <p:nvPr/>
        </p:nvPicPr>
        <p:blipFill>
          <a:blip r:embed="rId2"/>
          <a:stretch>
            <a:fillRect/>
          </a:stretch>
        </p:blipFill>
        <p:spPr>
          <a:xfrm>
            <a:off x="182367" y="2335435"/>
            <a:ext cx="11826000" cy="2186896"/>
          </a:xfrm>
          <a:prstGeom prst="rect">
            <a:avLst/>
          </a:prstGeom>
        </p:spPr>
      </p:pic>
    </p:spTree>
    <p:extLst>
      <p:ext uri="{BB962C8B-B14F-4D97-AF65-F5344CB8AC3E}">
        <p14:creationId xmlns:p14="http://schemas.microsoft.com/office/powerpoint/2010/main" val="1641845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pic>
        <p:nvPicPr>
          <p:cNvPr id="4" name="Afbeelding 3">
            <a:extLst>
              <a:ext uri="{FF2B5EF4-FFF2-40B4-BE49-F238E27FC236}">
                <a16:creationId xmlns:a16="http://schemas.microsoft.com/office/drawing/2014/main" id="{1C1927D8-2B0E-EDF8-D926-0F09986D802E}"/>
              </a:ext>
            </a:extLst>
          </p:cNvPr>
          <p:cNvPicPr>
            <a:picLocks noChangeAspect="1"/>
          </p:cNvPicPr>
          <p:nvPr/>
        </p:nvPicPr>
        <p:blipFill>
          <a:blip r:embed="rId2"/>
          <a:stretch>
            <a:fillRect/>
          </a:stretch>
        </p:blipFill>
        <p:spPr>
          <a:xfrm>
            <a:off x="1703999" y="1729022"/>
            <a:ext cx="8784000" cy="4320000"/>
          </a:xfrm>
          <a:prstGeom prst="rect">
            <a:avLst/>
          </a:prstGeom>
        </p:spPr>
      </p:pic>
      <p:sp>
        <p:nvSpPr>
          <p:cNvPr id="6" name="Tijdelijke aanduiding voor inhoud 5">
            <a:extLst>
              <a:ext uri="{FF2B5EF4-FFF2-40B4-BE49-F238E27FC236}">
                <a16:creationId xmlns:a16="http://schemas.microsoft.com/office/drawing/2014/main" id="{9AD74F8A-9C3A-B24B-AF85-C48A37B191AE}"/>
              </a:ext>
            </a:extLst>
          </p:cNvPr>
          <p:cNvSpPr>
            <a:spLocks noGrp="1"/>
          </p:cNvSpPr>
          <p:nvPr>
            <p:ph idx="1"/>
          </p:nvPr>
        </p:nvSpPr>
        <p:spPr>
          <a:xfrm>
            <a:off x="828000" y="1617325"/>
            <a:ext cx="10800000" cy="4351338"/>
          </a:xfrm>
          <a:prstGeom prst="roundRect">
            <a:avLst/>
          </a:prstGeom>
          <a:ln w="19050">
            <a:solidFill>
              <a:srgbClr val="00B050"/>
            </a:solidFill>
          </a:ln>
        </p:spPr>
        <p:txBody>
          <a:bodyPr/>
          <a:lstStyle/>
          <a:p>
            <a:pPr marL="0" indent="0">
              <a:buNone/>
            </a:pPr>
            <a:r>
              <a:rPr lang="nl-NL"/>
              <a:t> </a:t>
            </a:r>
          </a:p>
        </p:txBody>
      </p:sp>
      <p:sp>
        <p:nvSpPr>
          <p:cNvPr id="3" name="Tekstvak 2">
            <a:extLst>
              <a:ext uri="{FF2B5EF4-FFF2-40B4-BE49-F238E27FC236}">
                <a16:creationId xmlns:a16="http://schemas.microsoft.com/office/drawing/2014/main" id="{FE7C4E81-7DC6-2864-E445-D942A05D8A8D}"/>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7" name="Afbeelding 6">
            <a:extLst>
              <a:ext uri="{FF2B5EF4-FFF2-40B4-BE49-F238E27FC236}">
                <a16:creationId xmlns:a16="http://schemas.microsoft.com/office/drawing/2014/main" id="{1C447A22-B811-B983-63C7-A766B9A8A4CB}"/>
              </a:ext>
            </a:extLst>
          </p:cNvPr>
          <p:cNvPicPr>
            <a:picLocks noChangeAspect="1"/>
          </p:cNvPicPr>
          <p:nvPr/>
        </p:nvPicPr>
        <p:blipFill>
          <a:blip r:embed="rId3"/>
          <a:stretch>
            <a:fillRect/>
          </a:stretch>
        </p:blipFill>
        <p:spPr>
          <a:xfrm>
            <a:off x="7040795" y="1903751"/>
            <a:ext cx="3447203" cy="2937771"/>
          </a:xfrm>
          <a:prstGeom prst="rect">
            <a:avLst/>
          </a:prstGeom>
        </p:spPr>
      </p:pic>
      <p:pic>
        <p:nvPicPr>
          <p:cNvPr id="8" name="Afbeelding 7">
            <a:extLst>
              <a:ext uri="{FF2B5EF4-FFF2-40B4-BE49-F238E27FC236}">
                <a16:creationId xmlns:a16="http://schemas.microsoft.com/office/drawing/2014/main" id="{2E065C59-F772-5A05-98EF-335379AE3923}"/>
              </a:ext>
            </a:extLst>
          </p:cNvPr>
          <p:cNvPicPr>
            <a:picLocks noChangeAspect="1"/>
          </p:cNvPicPr>
          <p:nvPr/>
        </p:nvPicPr>
        <p:blipFill>
          <a:blip r:embed="rId3"/>
          <a:stretch>
            <a:fillRect/>
          </a:stretch>
        </p:blipFill>
        <p:spPr>
          <a:xfrm>
            <a:off x="3593591" y="3927423"/>
            <a:ext cx="3447203" cy="2041240"/>
          </a:xfrm>
          <a:prstGeom prst="rect">
            <a:avLst/>
          </a:prstGeom>
        </p:spPr>
      </p:pic>
      <p:pic>
        <p:nvPicPr>
          <p:cNvPr id="9" name="Afbeelding 8">
            <a:extLst>
              <a:ext uri="{FF2B5EF4-FFF2-40B4-BE49-F238E27FC236}">
                <a16:creationId xmlns:a16="http://schemas.microsoft.com/office/drawing/2014/main" id="{C435E2D9-FF5E-C1B0-E97E-6E5D86515F5D}"/>
              </a:ext>
            </a:extLst>
          </p:cNvPr>
          <p:cNvPicPr>
            <a:picLocks noChangeAspect="1"/>
          </p:cNvPicPr>
          <p:nvPr/>
        </p:nvPicPr>
        <p:blipFill>
          <a:blip r:embed="rId3"/>
          <a:stretch>
            <a:fillRect/>
          </a:stretch>
        </p:blipFill>
        <p:spPr>
          <a:xfrm>
            <a:off x="1869989" y="1903751"/>
            <a:ext cx="3781303" cy="3044150"/>
          </a:xfrm>
          <a:prstGeom prst="rect">
            <a:avLst/>
          </a:prstGeom>
        </p:spPr>
      </p:pic>
      <p:pic>
        <p:nvPicPr>
          <p:cNvPr id="10" name="Afbeelding 9">
            <a:extLst>
              <a:ext uri="{FF2B5EF4-FFF2-40B4-BE49-F238E27FC236}">
                <a16:creationId xmlns:a16="http://schemas.microsoft.com/office/drawing/2014/main" id="{7213DA0F-9E31-7A22-5CCB-D44C343D2CAB}"/>
              </a:ext>
            </a:extLst>
          </p:cNvPr>
          <p:cNvPicPr>
            <a:picLocks noChangeAspect="1"/>
          </p:cNvPicPr>
          <p:nvPr/>
        </p:nvPicPr>
        <p:blipFill>
          <a:blip r:embed="rId3"/>
          <a:stretch>
            <a:fillRect/>
          </a:stretch>
        </p:blipFill>
        <p:spPr>
          <a:xfrm>
            <a:off x="4330641" y="1729022"/>
            <a:ext cx="3781303" cy="1388932"/>
          </a:xfrm>
          <a:prstGeom prst="rect">
            <a:avLst/>
          </a:prstGeom>
        </p:spPr>
      </p:pic>
      <p:sp>
        <p:nvSpPr>
          <p:cNvPr id="11" name="Vrije vorm 10">
            <a:extLst>
              <a:ext uri="{FF2B5EF4-FFF2-40B4-BE49-F238E27FC236}">
                <a16:creationId xmlns:a16="http://schemas.microsoft.com/office/drawing/2014/main" id="{2C852141-B4F2-F77B-EA92-C289CC6ABA83}"/>
              </a:ext>
            </a:extLst>
          </p:cNvPr>
          <p:cNvSpPr/>
          <p:nvPr/>
        </p:nvSpPr>
        <p:spPr>
          <a:xfrm>
            <a:off x="4692616" y="2713935"/>
            <a:ext cx="2998168" cy="1828800"/>
          </a:xfrm>
          <a:custGeom>
            <a:avLst/>
            <a:gdLst>
              <a:gd name="connsiteX0" fmla="*/ 2252173 w 4470717"/>
              <a:gd name="connsiteY0" fmla="*/ 164892 h 1828800"/>
              <a:gd name="connsiteX1" fmla="*/ 2132252 w 4470717"/>
              <a:gd name="connsiteY1" fmla="*/ 194872 h 1828800"/>
              <a:gd name="connsiteX2" fmla="*/ 1907399 w 4470717"/>
              <a:gd name="connsiteY2" fmla="*/ 314794 h 1828800"/>
              <a:gd name="connsiteX3" fmla="*/ 1247832 w 4470717"/>
              <a:gd name="connsiteY3" fmla="*/ 644577 h 1828800"/>
              <a:gd name="connsiteX4" fmla="*/ 933039 w 4470717"/>
              <a:gd name="connsiteY4" fmla="*/ 854440 h 1828800"/>
              <a:gd name="connsiteX5" fmla="*/ 813117 w 4470717"/>
              <a:gd name="connsiteY5" fmla="*/ 944381 h 1828800"/>
              <a:gd name="connsiteX6" fmla="*/ 678206 w 4470717"/>
              <a:gd name="connsiteY6" fmla="*/ 1109272 h 1828800"/>
              <a:gd name="connsiteX7" fmla="*/ 633235 w 4470717"/>
              <a:gd name="connsiteY7" fmla="*/ 1169233 h 1828800"/>
              <a:gd name="connsiteX8" fmla="*/ 603255 w 4470717"/>
              <a:gd name="connsiteY8" fmla="*/ 1259174 h 1828800"/>
              <a:gd name="connsiteX9" fmla="*/ 633235 w 4470717"/>
              <a:gd name="connsiteY9" fmla="*/ 1543987 h 1828800"/>
              <a:gd name="connsiteX10" fmla="*/ 678206 w 4470717"/>
              <a:gd name="connsiteY10" fmla="*/ 1588958 h 1828800"/>
              <a:gd name="connsiteX11" fmla="*/ 828108 w 4470717"/>
              <a:gd name="connsiteY11" fmla="*/ 1693889 h 1828800"/>
              <a:gd name="connsiteX12" fmla="*/ 1037970 w 4470717"/>
              <a:gd name="connsiteY12" fmla="*/ 1753850 h 1828800"/>
              <a:gd name="connsiteX13" fmla="*/ 1517655 w 4470717"/>
              <a:gd name="connsiteY13" fmla="*/ 1828800 h 1828800"/>
              <a:gd name="connsiteX14" fmla="*/ 2507006 w 4470717"/>
              <a:gd name="connsiteY14" fmla="*/ 1813810 h 1828800"/>
              <a:gd name="connsiteX15" fmla="*/ 3046652 w 4470717"/>
              <a:gd name="connsiteY15" fmla="*/ 1663909 h 1828800"/>
              <a:gd name="connsiteX16" fmla="*/ 3256514 w 4470717"/>
              <a:gd name="connsiteY16" fmla="*/ 1603948 h 1828800"/>
              <a:gd name="connsiteX17" fmla="*/ 3646258 w 4470717"/>
              <a:gd name="connsiteY17" fmla="*/ 1469036 h 1828800"/>
              <a:gd name="connsiteX18" fmla="*/ 4110954 w 4470717"/>
              <a:gd name="connsiteY18" fmla="*/ 1319135 h 1828800"/>
              <a:gd name="connsiteX19" fmla="*/ 4290835 w 4470717"/>
              <a:gd name="connsiteY19" fmla="*/ 1214204 h 1828800"/>
              <a:gd name="connsiteX20" fmla="*/ 4395767 w 4470717"/>
              <a:gd name="connsiteY20" fmla="*/ 1139253 h 1828800"/>
              <a:gd name="connsiteX21" fmla="*/ 4455727 w 4470717"/>
              <a:gd name="connsiteY21" fmla="*/ 989351 h 1828800"/>
              <a:gd name="connsiteX22" fmla="*/ 4470717 w 4470717"/>
              <a:gd name="connsiteY22" fmla="*/ 884420 h 1828800"/>
              <a:gd name="connsiteX23" fmla="*/ 4425747 w 4470717"/>
              <a:gd name="connsiteY23" fmla="*/ 479686 h 1828800"/>
              <a:gd name="connsiteX24" fmla="*/ 4350796 w 4470717"/>
              <a:gd name="connsiteY24" fmla="*/ 344774 h 1828800"/>
              <a:gd name="connsiteX25" fmla="*/ 4036003 w 4470717"/>
              <a:gd name="connsiteY25" fmla="*/ 104931 h 1828800"/>
              <a:gd name="connsiteX26" fmla="*/ 3796160 w 4470717"/>
              <a:gd name="connsiteY26" fmla="*/ 29981 h 1828800"/>
              <a:gd name="connsiteX27" fmla="*/ 3481367 w 4470717"/>
              <a:gd name="connsiteY27" fmla="*/ 0 h 1828800"/>
              <a:gd name="connsiteX28" fmla="*/ 2417065 w 4470717"/>
              <a:gd name="connsiteY28" fmla="*/ 29981 h 1828800"/>
              <a:gd name="connsiteX29" fmla="*/ 1742508 w 4470717"/>
              <a:gd name="connsiteY29" fmla="*/ 164892 h 1828800"/>
              <a:gd name="connsiteX30" fmla="*/ 1037970 w 4470717"/>
              <a:gd name="connsiteY30" fmla="*/ 344774 h 1828800"/>
              <a:gd name="connsiteX31" fmla="*/ 693196 w 4470717"/>
              <a:gd name="connsiteY31" fmla="*/ 464695 h 1828800"/>
              <a:gd name="connsiteX32" fmla="*/ 558285 w 4470717"/>
              <a:gd name="connsiteY32" fmla="*/ 539646 h 1828800"/>
              <a:gd name="connsiteX33" fmla="*/ 408383 w 4470717"/>
              <a:gd name="connsiteY33" fmla="*/ 614597 h 1828800"/>
              <a:gd name="connsiteX34" fmla="*/ 108580 w 4470717"/>
              <a:gd name="connsiteY34" fmla="*/ 824459 h 1828800"/>
              <a:gd name="connsiteX35" fmla="*/ 18639 w 4470717"/>
              <a:gd name="connsiteY35" fmla="*/ 914400 h 1828800"/>
              <a:gd name="connsiteX36" fmla="*/ 18639 w 4470717"/>
              <a:gd name="connsiteY36" fmla="*/ 1094282 h 1828800"/>
              <a:gd name="connsiteX37" fmla="*/ 78599 w 4470717"/>
              <a:gd name="connsiteY37" fmla="*/ 1184223 h 1828800"/>
              <a:gd name="connsiteX38" fmla="*/ 243491 w 4470717"/>
              <a:gd name="connsiteY38" fmla="*/ 1349115 h 1828800"/>
              <a:gd name="connsiteX39" fmla="*/ 513314 w 4470717"/>
              <a:gd name="connsiteY39" fmla="*/ 1499017 h 1828800"/>
              <a:gd name="connsiteX40" fmla="*/ 843098 w 4470717"/>
              <a:gd name="connsiteY40" fmla="*/ 1603948 h 1828800"/>
              <a:gd name="connsiteX41" fmla="*/ 1262822 w 4470717"/>
              <a:gd name="connsiteY41" fmla="*/ 1648918 h 1828800"/>
              <a:gd name="connsiteX42" fmla="*/ 1952370 w 4470717"/>
              <a:gd name="connsiteY42" fmla="*/ 1633928 h 1828800"/>
              <a:gd name="connsiteX43" fmla="*/ 2282154 w 4470717"/>
              <a:gd name="connsiteY43" fmla="*/ 1558977 h 1828800"/>
              <a:gd name="connsiteX44" fmla="*/ 2686888 w 4470717"/>
              <a:gd name="connsiteY44" fmla="*/ 1439056 h 1828800"/>
              <a:gd name="connsiteX45" fmla="*/ 2851780 w 4470717"/>
              <a:gd name="connsiteY45" fmla="*/ 1394086 h 1828800"/>
              <a:gd name="connsiteX46" fmla="*/ 3316475 w 4470717"/>
              <a:gd name="connsiteY46" fmla="*/ 1214204 h 1828800"/>
              <a:gd name="connsiteX47" fmla="*/ 3556317 w 4470717"/>
              <a:gd name="connsiteY47" fmla="*/ 1064302 h 1828800"/>
              <a:gd name="connsiteX48" fmla="*/ 3796160 w 4470717"/>
              <a:gd name="connsiteY48" fmla="*/ 884420 h 1828800"/>
              <a:gd name="connsiteX49" fmla="*/ 3976042 w 4470717"/>
              <a:gd name="connsiteY49" fmla="*/ 704538 h 1828800"/>
              <a:gd name="connsiteX50" fmla="*/ 4050993 w 4470717"/>
              <a:gd name="connsiteY50" fmla="*/ 629587 h 1828800"/>
              <a:gd name="connsiteX51" fmla="*/ 4110954 w 4470717"/>
              <a:gd name="connsiteY51" fmla="*/ 539646 h 1828800"/>
              <a:gd name="connsiteX52" fmla="*/ 4140934 w 4470717"/>
              <a:gd name="connsiteY52" fmla="*/ 434715 h 1828800"/>
              <a:gd name="connsiteX53" fmla="*/ 4110954 w 4470717"/>
              <a:gd name="connsiteY53" fmla="*/ 194872 h 1828800"/>
              <a:gd name="connsiteX54" fmla="*/ 4050993 w 4470717"/>
              <a:gd name="connsiteY54" fmla="*/ 134912 h 1828800"/>
              <a:gd name="connsiteX55" fmla="*/ 3901091 w 4470717"/>
              <a:gd name="connsiteY55" fmla="*/ 59961 h 1828800"/>
              <a:gd name="connsiteX56" fmla="*/ 3661249 w 4470717"/>
              <a:gd name="connsiteY56" fmla="*/ 29981 h 1828800"/>
              <a:gd name="connsiteX57" fmla="*/ 2716868 w 4470717"/>
              <a:gd name="connsiteY57" fmla="*/ 59961 h 1828800"/>
              <a:gd name="connsiteX58" fmla="*/ 2147242 w 4470717"/>
              <a:gd name="connsiteY58" fmla="*/ 164892 h 1828800"/>
              <a:gd name="connsiteX59" fmla="*/ 1817458 w 4470717"/>
              <a:gd name="connsiteY59" fmla="*/ 254833 h 1828800"/>
              <a:gd name="connsiteX60" fmla="*/ 1592606 w 4470717"/>
              <a:gd name="connsiteY60" fmla="*/ 314794 h 1828800"/>
              <a:gd name="connsiteX61" fmla="*/ 1517655 w 4470717"/>
              <a:gd name="connsiteY61" fmla="*/ 329784 h 1828800"/>
              <a:gd name="connsiteX62" fmla="*/ 1442704 w 4470717"/>
              <a:gd name="connsiteY62" fmla="*/ 359764 h 1828800"/>
              <a:gd name="connsiteX63" fmla="*/ 1337773 w 4470717"/>
              <a:gd name="connsiteY63" fmla="*/ 389745 h 1828800"/>
              <a:gd name="connsiteX64" fmla="*/ 1292803 w 4470717"/>
              <a:gd name="connsiteY64" fmla="*/ 419725 h 1828800"/>
              <a:gd name="connsiteX65" fmla="*/ 1232842 w 4470717"/>
              <a:gd name="connsiteY65" fmla="*/ 449705 h 1828800"/>
              <a:gd name="connsiteX66" fmla="*/ 1202862 w 4470717"/>
              <a:gd name="connsiteY66" fmla="*/ 479686 h 1828800"/>
              <a:gd name="connsiteX67" fmla="*/ 1187872 w 4470717"/>
              <a:gd name="connsiteY67" fmla="*/ 524656 h 1828800"/>
              <a:gd name="connsiteX68" fmla="*/ 1157891 w 4470717"/>
              <a:gd name="connsiteY68" fmla="*/ 569627 h 1828800"/>
              <a:gd name="connsiteX69" fmla="*/ 1142901 w 4470717"/>
              <a:gd name="connsiteY69" fmla="*/ 614597 h 1828800"/>
              <a:gd name="connsiteX70" fmla="*/ 1142901 w 4470717"/>
              <a:gd name="connsiteY70" fmla="*/ 1079292 h 1828800"/>
              <a:gd name="connsiteX71" fmla="*/ 1157891 w 4470717"/>
              <a:gd name="connsiteY71" fmla="*/ 1124263 h 1828800"/>
              <a:gd name="connsiteX72" fmla="*/ 1187872 w 4470717"/>
              <a:gd name="connsiteY72" fmla="*/ 1199213 h 1828800"/>
              <a:gd name="connsiteX73" fmla="*/ 1262822 w 4470717"/>
              <a:gd name="connsiteY73" fmla="*/ 1274164 h 1828800"/>
              <a:gd name="connsiteX74" fmla="*/ 1307793 w 4470717"/>
              <a:gd name="connsiteY74" fmla="*/ 1319135 h 1828800"/>
              <a:gd name="connsiteX75" fmla="*/ 1352763 w 4470717"/>
              <a:gd name="connsiteY75" fmla="*/ 1379095 h 1828800"/>
              <a:gd name="connsiteX76" fmla="*/ 1397734 w 4470717"/>
              <a:gd name="connsiteY76" fmla="*/ 1409076 h 1828800"/>
              <a:gd name="connsiteX77" fmla="*/ 1487675 w 4470717"/>
              <a:gd name="connsiteY77" fmla="*/ 1499017 h 1828800"/>
              <a:gd name="connsiteX78" fmla="*/ 1577616 w 4470717"/>
              <a:gd name="connsiteY78" fmla="*/ 1558977 h 1828800"/>
              <a:gd name="connsiteX79" fmla="*/ 1667557 w 4470717"/>
              <a:gd name="connsiteY79" fmla="*/ 1543987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470717" h="1828800">
                <a:moveTo>
                  <a:pt x="2252173" y="164892"/>
                </a:moveTo>
                <a:cubicBezTo>
                  <a:pt x="2212199" y="174885"/>
                  <a:pt x="2171055" y="181014"/>
                  <a:pt x="2132252" y="194872"/>
                </a:cubicBezTo>
                <a:cubicBezTo>
                  <a:pt x="2088379" y="210541"/>
                  <a:pt x="1930287" y="303848"/>
                  <a:pt x="1907399" y="314794"/>
                </a:cubicBezTo>
                <a:cubicBezTo>
                  <a:pt x="1608722" y="457639"/>
                  <a:pt x="1614380" y="400211"/>
                  <a:pt x="1247832" y="644577"/>
                </a:cubicBezTo>
                <a:cubicBezTo>
                  <a:pt x="1142901" y="714531"/>
                  <a:pt x="1036856" y="782842"/>
                  <a:pt x="933039" y="854440"/>
                </a:cubicBezTo>
                <a:cubicBezTo>
                  <a:pt x="891905" y="882808"/>
                  <a:pt x="844758" y="905708"/>
                  <a:pt x="813117" y="944381"/>
                </a:cubicBezTo>
                <a:cubicBezTo>
                  <a:pt x="768147" y="999345"/>
                  <a:pt x="722570" y="1053818"/>
                  <a:pt x="678206" y="1109272"/>
                </a:cubicBezTo>
                <a:cubicBezTo>
                  <a:pt x="662599" y="1128781"/>
                  <a:pt x="633235" y="1169233"/>
                  <a:pt x="633235" y="1169233"/>
                </a:cubicBezTo>
                <a:cubicBezTo>
                  <a:pt x="623242" y="1199213"/>
                  <a:pt x="599947" y="1227746"/>
                  <a:pt x="603255" y="1259174"/>
                </a:cubicBezTo>
                <a:cubicBezTo>
                  <a:pt x="613248" y="1354112"/>
                  <a:pt x="612079" y="1450899"/>
                  <a:pt x="633235" y="1543987"/>
                </a:cubicBezTo>
                <a:cubicBezTo>
                  <a:pt x="637933" y="1564659"/>
                  <a:pt x="662252" y="1574998"/>
                  <a:pt x="678206" y="1588958"/>
                </a:cubicBezTo>
                <a:cubicBezTo>
                  <a:pt x="719582" y="1625162"/>
                  <a:pt x="777016" y="1670665"/>
                  <a:pt x="828108" y="1693889"/>
                </a:cubicBezTo>
                <a:cubicBezTo>
                  <a:pt x="873879" y="1714694"/>
                  <a:pt x="995948" y="1745156"/>
                  <a:pt x="1037970" y="1753850"/>
                </a:cubicBezTo>
                <a:cubicBezTo>
                  <a:pt x="1354732" y="1819387"/>
                  <a:pt x="1273379" y="1806593"/>
                  <a:pt x="1517655" y="1828800"/>
                </a:cubicBezTo>
                <a:lnTo>
                  <a:pt x="2507006" y="1813810"/>
                </a:lnTo>
                <a:cubicBezTo>
                  <a:pt x="2761675" y="1794220"/>
                  <a:pt x="2841590" y="1729529"/>
                  <a:pt x="3046652" y="1663909"/>
                </a:cubicBezTo>
                <a:cubicBezTo>
                  <a:pt x="3115944" y="1641736"/>
                  <a:pt x="3187323" y="1626435"/>
                  <a:pt x="3256514" y="1603948"/>
                </a:cubicBezTo>
                <a:cubicBezTo>
                  <a:pt x="3387260" y="1561455"/>
                  <a:pt x="3513624" y="1505208"/>
                  <a:pt x="3646258" y="1469036"/>
                </a:cubicBezTo>
                <a:cubicBezTo>
                  <a:pt x="3770377" y="1435186"/>
                  <a:pt x="4022990" y="1370447"/>
                  <a:pt x="4110954" y="1319135"/>
                </a:cubicBezTo>
                <a:cubicBezTo>
                  <a:pt x="4170914" y="1284158"/>
                  <a:pt x="4228747" y="1245248"/>
                  <a:pt x="4290835" y="1214204"/>
                </a:cubicBezTo>
                <a:cubicBezTo>
                  <a:pt x="4369757" y="1174742"/>
                  <a:pt x="4334995" y="1200024"/>
                  <a:pt x="4395767" y="1139253"/>
                </a:cubicBezTo>
                <a:cubicBezTo>
                  <a:pt x="4424911" y="1080965"/>
                  <a:pt x="4439850" y="1058152"/>
                  <a:pt x="4455727" y="989351"/>
                </a:cubicBezTo>
                <a:cubicBezTo>
                  <a:pt x="4463672" y="954924"/>
                  <a:pt x="4465720" y="919397"/>
                  <a:pt x="4470717" y="884420"/>
                </a:cubicBezTo>
                <a:cubicBezTo>
                  <a:pt x="4455727" y="749509"/>
                  <a:pt x="4455193" y="612195"/>
                  <a:pt x="4425747" y="479686"/>
                </a:cubicBezTo>
                <a:cubicBezTo>
                  <a:pt x="4414587" y="429466"/>
                  <a:pt x="4385311" y="382922"/>
                  <a:pt x="4350796" y="344774"/>
                </a:cubicBezTo>
                <a:cubicBezTo>
                  <a:pt x="4273158" y="258964"/>
                  <a:pt x="4149742" y="158009"/>
                  <a:pt x="4036003" y="104931"/>
                </a:cubicBezTo>
                <a:cubicBezTo>
                  <a:pt x="3978688" y="78184"/>
                  <a:pt x="3859838" y="38764"/>
                  <a:pt x="3796160" y="29981"/>
                </a:cubicBezTo>
                <a:cubicBezTo>
                  <a:pt x="3691743" y="15579"/>
                  <a:pt x="3481367" y="0"/>
                  <a:pt x="3481367" y="0"/>
                </a:cubicBezTo>
                <a:cubicBezTo>
                  <a:pt x="3126600" y="9994"/>
                  <a:pt x="2771267" y="7610"/>
                  <a:pt x="2417065" y="29981"/>
                </a:cubicBezTo>
                <a:cubicBezTo>
                  <a:pt x="2209544" y="43088"/>
                  <a:pt x="1946100" y="119084"/>
                  <a:pt x="1742508" y="164892"/>
                </a:cubicBezTo>
                <a:cubicBezTo>
                  <a:pt x="1259178" y="273642"/>
                  <a:pt x="1635165" y="169985"/>
                  <a:pt x="1037970" y="344774"/>
                </a:cubicBezTo>
                <a:cubicBezTo>
                  <a:pt x="921602" y="378833"/>
                  <a:pt x="803307" y="412537"/>
                  <a:pt x="693196" y="464695"/>
                </a:cubicBezTo>
                <a:cubicBezTo>
                  <a:pt x="646704" y="486718"/>
                  <a:pt x="603809" y="515686"/>
                  <a:pt x="558285" y="539646"/>
                </a:cubicBezTo>
                <a:cubicBezTo>
                  <a:pt x="508849" y="565665"/>
                  <a:pt x="457126" y="587301"/>
                  <a:pt x="408383" y="614597"/>
                </a:cubicBezTo>
                <a:cubicBezTo>
                  <a:pt x="69975" y="804106"/>
                  <a:pt x="278993" y="672982"/>
                  <a:pt x="108580" y="824459"/>
                </a:cubicBezTo>
                <a:cubicBezTo>
                  <a:pt x="17305" y="905592"/>
                  <a:pt x="74665" y="830361"/>
                  <a:pt x="18639" y="914400"/>
                </a:cubicBezTo>
                <a:cubicBezTo>
                  <a:pt x="740" y="985996"/>
                  <a:pt x="-12323" y="1007587"/>
                  <a:pt x="18639" y="1094282"/>
                </a:cubicBezTo>
                <a:cubicBezTo>
                  <a:pt x="30758" y="1128215"/>
                  <a:pt x="56980" y="1155398"/>
                  <a:pt x="78599" y="1184223"/>
                </a:cubicBezTo>
                <a:cubicBezTo>
                  <a:pt x="136338" y="1261208"/>
                  <a:pt x="165766" y="1292116"/>
                  <a:pt x="243491" y="1349115"/>
                </a:cubicBezTo>
                <a:cubicBezTo>
                  <a:pt x="366641" y="1439425"/>
                  <a:pt x="377006" y="1441624"/>
                  <a:pt x="513314" y="1499017"/>
                </a:cubicBezTo>
                <a:cubicBezTo>
                  <a:pt x="646561" y="1555121"/>
                  <a:pt x="696039" y="1576715"/>
                  <a:pt x="843098" y="1603948"/>
                </a:cubicBezTo>
                <a:cubicBezTo>
                  <a:pt x="993903" y="1631875"/>
                  <a:pt x="1111998" y="1637316"/>
                  <a:pt x="1262822" y="1648918"/>
                </a:cubicBezTo>
                <a:cubicBezTo>
                  <a:pt x="1492671" y="1643921"/>
                  <a:pt x="1722784" y="1646011"/>
                  <a:pt x="1952370" y="1633928"/>
                </a:cubicBezTo>
                <a:cubicBezTo>
                  <a:pt x="2037634" y="1629440"/>
                  <a:pt x="2201733" y="1582257"/>
                  <a:pt x="2282154" y="1558977"/>
                </a:cubicBezTo>
                <a:lnTo>
                  <a:pt x="2686888" y="1439056"/>
                </a:lnTo>
                <a:cubicBezTo>
                  <a:pt x="2741613" y="1423215"/>
                  <a:pt x="2798239" y="1413556"/>
                  <a:pt x="2851780" y="1394086"/>
                </a:cubicBezTo>
                <a:cubicBezTo>
                  <a:pt x="3087291" y="1308445"/>
                  <a:pt x="3133795" y="1300171"/>
                  <a:pt x="3316475" y="1214204"/>
                </a:cubicBezTo>
                <a:cubicBezTo>
                  <a:pt x="3486616" y="1134138"/>
                  <a:pt x="3394462" y="1178553"/>
                  <a:pt x="3556317" y="1064302"/>
                </a:cubicBezTo>
                <a:cubicBezTo>
                  <a:pt x="3693710" y="967319"/>
                  <a:pt x="3680749" y="993757"/>
                  <a:pt x="3796160" y="884420"/>
                </a:cubicBezTo>
                <a:cubicBezTo>
                  <a:pt x="3857719" y="826101"/>
                  <a:pt x="3916081" y="764499"/>
                  <a:pt x="3976042" y="704538"/>
                </a:cubicBezTo>
                <a:cubicBezTo>
                  <a:pt x="4001026" y="679554"/>
                  <a:pt x="4031394" y="658985"/>
                  <a:pt x="4050993" y="629587"/>
                </a:cubicBezTo>
                <a:lnTo>
                  <a:pt x="4110954" y="539646"/>
                </a:lnTo>
                <a:cubicBezTo>
                  <a:pt x="4117396" y="520321"/>
                  <a:pt x="4141752" y="451083"/>
                  <a:pt x="4140934" y="434715"/>
                </a:cubicBezTo>
                <a:cubicBezTo>
                  <a:pt x="4136911" y="354246"/>
                  <a:pt x="4134106" y="272044"/>
                  <a:pt x="4110954" y="194872"/>
                </a:cubicBezTo>
                <a:cubicBezTo>
                  <a:pt x="4102832" y="167798"/>
                  <a:pt x="4074770" y="150197"/>
                  <a:pt x="4050993" y="134912"/>
                </a:cubicBezTo>
                <a:cubicBezTo>
                  <a:pt x="4004000" y="104703"/>
                  <a:pt x="3956395" y="67861"/>
                  <a:pt x="3901091" y="59961"/>
                </a:cubicBezTo>
                <a:cubicBezTo>
                  <a:pt x="3751368" y="38572"/>
                  <a:pt x="3831276" y="48873"/>
                  <a:pt x="3661249" y="29981"/>
                </a:cubicBezTo>
                <a:cubicBezTo>
                  <a:pt x="3491515" y="33184"/>
                  <a:pt x="3002367" y="21030"/>
                  <a:pt x="2716868" y="59961"/>
                </a:cubicBezTo>
                <a:cubicBezTo>
                  <a:pt x="2597248" y="76273"/>
                  <a:pt x="2181526" y="155542"/>
                  <a:pt x="2147242" y="164892"/>
                </a:cubicBezTo>
                <a:cubicBezTo>
                  <a:pt x="2037314" y="194872"/>
                  <a:pt x="1928688" y="230115"/>
                  <a:pt x="1817458" y="254833"/>
                </a:cubicBezTo>
                <a:cubicBezTo>
                  <a:pt x="1417919" y="343619"/>
                  <a:pt x="1886622" y="234607"/>
                  <a:pt x="1592606" y="314794"/>
                </a:cubicBezTo>
                <a:cubicBezTo>
                  <a:pt x="1568025" y="321498"/>
                  <a:pt x="1542059" y="322463"/>
                  <a:pt x="1517655" y="329784"/>
                </a:cubicBezTo>
                <a:cubicBezTo>
                  <a:pt x="1491882" y="337516"/>
                  <a:pt x="1468231" y="351255"/>
                  <a:pt x="1442704" y="359764"/>
                </a:cubicBezTo>
                <a:cubicBezTo>
                  <a:pt x="1413880" y="369372"/>
                  <a:pt x="1366650" y="375306"/>
                  <a:pt x="1337773" y="389745"/>
                </a:cubicBezTo>
                <a:cubicBezTo>
                  <a:pt x="1321659" y="397802"/>
                  <a:pt x="1308445" y="410787"/>
                  <a:pt x="1292803" y="419725"/>
                </a:cubicBezTo>
                <a:cubicBezTo>
                  <a:pt x="1273401" y="430812"/>
                  <a:pt x="1252829" y="439712"/>
                  <a:pt x="1232842" y="449705"/>
                </a:cubicBezTo>
                <a:cubicBezTo>
                  <a:pt x="1222849" y="459699"/>
                  <a:pt x="1210133" y="467567"/>
                  <a:pt x="1202862" y="479686"/>
                </a:cubicBezTo>
                <a:cubicBezTo>
                  <a:pt x="1194733" y="493235"/>
                  <a:pt x="1194938" y="510523"/>
                  <a:pt x="1187872" y="524656"/>
                </a:cubicBezTo>
                <a:cubicBezTo>
                  <a:pt x="1179815" y="540770"/>
                  <a:pt x="1167885" y="554637"/>
                  <a:pt x="1157891" y="569627"/>
                </a:cubicBezTo>
                <a:cubicBezTo>
                  <a:pt x="1152894" y="584617"/>
                  <a:pt x="1147242" y="599404"/>
                  <a:pt x="1142901" y="614597"/>
                </a:cubicBezTo>
                <a:cubicBezTo>
                  <a:pt x="1095437" y="780721"/>
                  <a:pt x="1125385" y="816547"/>
                  <a:pt x="1142901" y="1079292"/>
                </a:cubicBezTo>
                <a:cubicBezTo>
                  <a:pt x="1143952" y="1095058"/>
                  <a:pt x="1152343" y="1109468"/>
                  <a:pt x="1157891" y="1124263"/>
                </a:cubicBezTo>
                <a:cubicBezTo>
                  <a:pt x="1167339" y="1149458"/>
                  <a:pt x="1172441" y="1177169"/>
                  <a:pt x="1187872" y="1199213"/>
                </a:cubicBezTo>
                <a:cubicBezTo>
                  <a:pt x="1208134" y="1228158"/>
                  <a:pt x="1237839" y="1249180"/>
                  <a:pt x="1262822" y="1274164"/>
                </a:cubicBezTo>
                <a:cubicBezTo>
                  <a:pt x="1277812" y="1289154"/>
                  <a:pt x="1295073" y="1302175"/>
                  <a:pt x="1307793" y="1319135"/>
                </a:cubicBezTo>
                <a:cubicBezTo>
                  <a:pt x="1322783" y="1339122"/>
                  <a:pt x="1335097" y="1361429"/>
                  <a:pt x="1352763" y="1379095"/>
                </a:cubicBezTo>
                <a:cubicBezTo>
                  <a:pt x="1365502" y="1391834"/>
                  <a:pt x="1384269" y="1397107"/>
                  <a:pt x="1397734" y="1409076"/>
                </a:cubicBezTo>
                <a:cubicBezTo>
                  <a:pt x="1429423" y="1437244"/>
                  <a:pt x="1452397" y="1475499"/>
                  <a:pt x="1487675" y="1499017"/>
                </a:cubicBezTo>
                <a:lnTo>
                  <a:pt x="1577616" y="1558977"/>
                </a:lnTo>
                <a:cubicBezTo>
                  <a:pt x="1636807" y="1539247"/>
                  <a:pt x="1606785" y="1543987"/>
                  <a:pt x="1667557" y="1543987"/>
                </a:cubicBezTo>
              </a:path>
            </a:pathLst>
          </a:custGeom>
          <a:noFill/>
          <a:ln w="28575">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961629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Financiële middelen</a:t>
            </a:r>
          </a:p>
        </p:txBody>
      </p:sp>
      <p:sp>
        <p:nvSpPr>
          <p:cNvPr id="3" name="Tekstvak 2">
            <a:extLst>
              <a:ext uri="{FF2B5EF4-FFF2-40B4-BE49-F238E27FC236}">
                <a16:creationId xmlns:a16="http://schemas.microsoft.com/office/drawing/2014/main" id="{38978895-8422-3EA0-A88D-0AC0B4900407}"/>
              </a:ext>
            </a:extLst>
          </p:cNvPr>
          <p:cNvSpPr txBox="1"/>
          <p:nvPr/>
        </p:nvSpPr>
        <p:spPr>
          <a:xfrm>
            <a:off x="4242768"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33, blz.55</a:t>
            </a:r>
          </a:p>
        </p:txBody>
      </p:sp>
      <p:pic>
        <p:nvPicPr>
          <p:cNvPr id="6" name="Afbeelding 5">
            <a:extLst>
              <a:ext uri="{FF2B5EF4-FFF2-40B4-BE49-F238E27FC236}">
                <a16:creationId xmlns:a16="http://schemas.microsoft.com/office/drawing/2014/main" id="{C6ECC1B8-9B3F-6B5D-A222-1EDA16C24C53}"/>
              </a:ext>
            </a:extLst>
          </p:cNvPr>
          <p:cNvPicPr>
            <a:picLocks noChangeAspect="1"/>
          </p:cNvPicPr>
          <p:nvPr/>
        </p:nvPicPr>
        <p:blipFill>
          <a:blip r:embed="rId2"/>
          <a:stretch>
            <a:fillRect/>
          </a:stretch>
        </p:blipFill>
        <p:spPr>
          <a:xfrm>
            <a:off x="170936" y="2282090"/>
            <a:ext cx="11850127" cy="2293819"/>
          </a:xfrm>
          <a:prstGeom prst="rect">
            <a:avLst/>
          </a:prstGeom>
        </p:spPr>
      </p:pic>
    </p:spTree>
    <p:extLst>
      <p:ext uri="{BB962C8B-B14F-4D97-AF65-F5344CB8AC3E}">
        <p14:creationId xmlns:p14="http://schemas.microsoft.com/office/powerpoint/2010/main" val="26799264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Informatiestromen managen</a:t>
            </a:r>
          </a:p>
        </p:txBody>
      </p:sp>
      <p:sp>
        <p:nvSpPr>
          <p:cNvPr id="3" name="Tekstvak 2">
            <a:extLst>
              <a:ext uri="{FF2B5EF4-FFF2-40B4-BE49-F238E27FC236}">
                <a16:creationId xmlns:a16="http://schemas.microsoft.com/office/drawing/2014/main" id="{1B79A915-F3AA-C18E-4424-277AA7C4396B}"/>
              </a:ext>
            </a:extLst>
          </p:cNvPr>
          <p:cNvSpPr txBox="1"/>
          <p:nvPr/>
        </p:nvSpPr>
        <p:spPr>
          <a:xfrm>
            <a:off x="4172813" y="6157452"/>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34, blz.58</a:t>
            </a:r>
          </a:p>
        </p:txBody>
      </p:sp>
      <p:pic>
        <p:nvPicPr>
          <p:cNvPr id="6" name="Afbeelding 5">
            <a:extLst>
              <a:ext uri="{FF2B5EF4-FFF2-40B4-BE49-F238E27FC236}">
                <a16:creationId xmlns:a16="http://schemas.microsoft.com/office/drawing/2014/main" id="{8A1C99BD-0949-A215-F9D1-BF0A429B88D9}"/>
              </a:ext>
            </a:extLst>
          </p:cNvPr>
          <p:cNvPicPr>
            <a:picLocks noChangeAspect="1"/>
          </p:cNvPicPr>
          <p:nvPr/>
        </p:nvPicPr>
        <p:blipFill>
          <a:blip r:embed="rId2"/>
          <a:stretch>
            <a:fillRect/>
          </a:stretch>
        </p:blipFill>
        <p:spPr>
          <a:xfrm>
            <a:off x="144264" y="2266849"/>
            <a:ext cx="11903472" cy="2324301"/>
          </a:xfrm>
          <a:prstGeom prst="rect">
            <a:avLst/>
          </a:prstGeom>
        </p:spPr>
      </p:pic>
    </p:spTree>
    <p:extLst>
      <p:ext uri="{BB962C8B-B14F-4D97-AF65-F5344CB8AC3E}">
        <p14:creationId xmlns:p14="http://schemas.microsoft.com/office/powerpoint/2010/main" val="21759330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Institutionele context aanpassen</a:t>
            </a:r>
          </a:p>
        </p:txBody>
      </p:sp>
      <p:sp>
        <p:nvSpPr>
          <p:cNvPr id="5" name="Tekstvak 4">
            <a:extLst>
              <a:ext uri="{FF2B5EF4-FFF2-40B4-BE49-F238E27FC236}">
                <a16:creationId xmlns:a16="http://schemas.microsoft.com/office/drawing/2014/main" id="{396B2FDE-1A30-739B-F8F5-FDDAC5BBFBE1}"/>
              </a:ext>
            </a:extLst>
          </p:cNvPr>
          <p:cNvSpPr txBox="1"/>
          <p:nvPr/>
        </p:nvSpPr>
        <p:spPr>
          <a:xfrm>
            <a:off x="4242768"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36, blz.61</a:t>
            </a:r>
          </a:p>
        </p:txBody>
      </p:sp>
      <p:pic>
        <p:nvPicPr>
          <p:cNvPr id="7" name="Afbeelding 6">
            <a:extLst>
              <a:ext uri="{FF2B5EF4-FFF2-40B4-BE49-F238E27FC236}">
                <a16:creationId xmlns:a16="http://schemas.microsoft.com/office/drawing/2014/main" id="{36EF03CA-D5A8-C0D3-92FF-5289511E84C4}"/>
              </a:ext>
            </a:extLst>
          </p:cNvPr>
          <p:cNvPicPr>
            <a:picLocks noChangeAspect="1"/>
          </p:cNvPicPr>
          <p:nvPr/>
        </p:nvPicPr>
        <p:blipFill>
          <a:blip r:embed="rId2"/>
          <a:stretch>
            <a:fillRect/>
          </a:stretch>
        </p:blipFill>
        <p:spPr>
          <a:xfrm>
            <a:off x="64247" y="2263039"/>
            <a:ext cx="12063505" cy="2331922"/>
          </a:xfrm>
          <a:prstGeom prst="rect">
            <a:avLst/>
          </a:prstGeom>
        </p:spPr>
      </p:pic>
    </p:spTree>
    <p:extLst>
      <p:ext uri="{BB962C8B-B14F-4D97-AF65-F5344CB8AC3E}">
        <p14:creationId xmlns:p14="http://schemas.microsoft.com/office/powerpoint/2010/main" val="172112608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Grondstofstromen beheren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35, blz.59</a:t>
            </a:r>
          </a:p>
        </p:txBody>
      </p:sp>
      <p:pic>
        <p:nvPicPr>
          <p:cNvPr id="5" name="Afbeelding 4">
            <a:extLst>
              <a:ext uri="{FF2B5EF4-FFF2-40B4-BE49-F238E27FC236}">
                <a16:creationId xmlns:a16="http://schemas.microsoft.com/office/drawing/2014/main" id="{B3DAB330-E18E-EB95-6EAF-0E5CAC5B100E}"/>
              </a:ext>
            </a:extLst>
          </p:cNvPr>
          <p:cNvPicPr>
            <a:picLocks noChangeAspect="1"/>
          </p:cNvPicPr>
          <p:nvPr/>
        </p:nvPicPr>
        <p:blipFill>
          <a:blip r:embed="rId2"/>
          <a:stretch>
            <a:fillRect/>
          </a:stretch>
        </p:blipFill>
        <p:spPr>
          <a:xfrm>
            <a:off x="159505" y="2266849"/>
            <a:ext cx="11872989" cy="2324301"/>
          </a:xfrm>
          <a:prstGeom prst="rect">
            <a:avLst/>
          </a:prstGeom>
        </p:spPr>
      </p:pic>
    </p:spTree>
    <p:extLst>
      <p:ext uri="{BB962C8B-B14F-4D97-AF65-F5344CB8AC3E}">
        <p14:creationId xmlns:p14="http://schemas.microsoft.com/office/powerpoint/2010/main" val="226856571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87689-A782-A1EC-A9C7-E93883FA0F4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734DFE6-5B1B-B38F-2DFC-2155CCB09C14}"/>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Interventiematrix ondersteunende bouwstenen</a:t>
            </a:r>
          </a:p>
        </p:txBody>
      </p:sp>
      <p:sp>
        <p:nvSpPr>
          <p:cNvPr id="8" name="Tekstvak 7">
            <a:extLst>
              <a:ext uri="{FF2B5EF4-FFF2-40B4-BE49-F238E27FC236}">
                <a16:creationId xmlns:a16="http://schemas.microsoft.com/office/drawing/2014/main" id="{27ED6A68-6846-CE27-A6E0-F3607FD3BDC4}"/>
              </a:ext>
            </a:extLst>
          </p:cNvPr>
          <p:cNvSpPr txBox="1"/>
          <p:nvPr/>
        </p:nvSpPr>
        <p:spPr>
          <a:xfrm>
            <a:off x="4137547" y="6282819"/>
            <a:ext cx="3916904"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Tabel 11, blz. 51</a:t>
            </a:r>
          </a:p>
        </p:txBody>
      </p:sp>
      <p:pic>
        <p:nvPicPr>
          <p:cNvPr id="4" name="Afbeelding 3">
            <a:extLst>
              <a:ext uri="{FF2B5EF4-FFF2-40B4-BE49-F238E27FC236}">
                <a16:creationId xmlns:a16="http://schemas.microsoft.com/office/drawing/2014/main" id="{34EBA817-1924-498C-63DE-FC2C7A96E53A}"/>
              </a:ext>
            </a:extLst>
          </p:cNvPr>
          <p:cNvPicPr>
            <a:picLocks noChangeAspect="1"/>
          </p:cNvPicPr>
          <p:nvPr/>
        </p:nvPicPr>
        <p:blipFill>
          <a:blip r:embed="rId2"/>
          <a:stretch>
            <a:fillRect/>
          </a:stretch>
        </p:blipFill>
        <p:spPr>
          <a:xfrm>
            <a:off x="2847649" y="1484921"/>
            <a:ext cx="6496701" cy="4714711"/>
          </a:xfrm>
          <a:prstGeom prst="rect">
            <a:avLst/>
          </a:prstGeom>
        </p:spPr>
      </p:pic>
    </p:spTree>
    <p:extLst>
      <p:ext uri="{BB962C8B-B14F-4D97-AF65-F5344CB8AC3E}">
        <p14:creationId xmlns:p14="http://schemas.microsoft.com/office/powerpoint/2010/main" val="41770596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Resultaatfase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71940" y="6185858"/>
            <a:ext cx="3732520" cy="340519"/>
          </a:xfrm>
          <a:prstGeom prst="roundRect">
            <a:avLst/>
          </a:prstGeom>
          <a:noFill/>
          <a:ln w="19050">
            <a:solidFill>
              <a:srgbClr val="00B050"/>
            </a:solidFill>
          </a:ln>
        </p:spPr>
        <p:txBody>
          <a:bodyPr wrap="square" rtlCol="0">
            <a:spAutoFit/>
          </a:bodyPr>
          <a:lstStyle/>
          <a:p>
            <a:pPr algn="ctr"/>
            <a:r>
              <a:rPr lang="nl-NL" sz="1400"/>
              <a:t>Bron: </a:t>
            </a:r>
            <a:r>
              <a:rPr lang="nl-NL" sz="1400" err="1"/>
              <a:t>WEconomy</a:t>
            </a:r>
            <a:r>
              <a:rPr lang="nl-NL" sz="1400"/>
              <a:t> Transitiecanvas, Fig. 11, blz.16</a:t>
            </a:r>
          </a:p>
        </p:txBody>
      </p:sp>
      <p:pic>
        <p:nvPicPr>
          <p:cNvPr id="16386" name="Picture 2">
            <a:extLst>
              <a:ext uri="{FF2B5EF4-FFF2-40B4-BE49-F238E27FC236}">
                <a16:creationId xmlns:a16="http://schemas.microsoft.com/office/drawing/2014/main" id="{3381E762-E391-1B16-5163-DB4E7E673B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110"/>
          <a:stretch/>
        </p:blipFill>
        <p:spPr bwMode="auto">
          <a:xfrm>
            <a:off x="1596000" y="1564393"/>
            <a:ext cx="9000000" cy="4516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86780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De IJsberg van Output en </a:t>
            </a:r>
            <a:r>
              <a:rPr lang="nl-NL" sz="3600" dirty="0" err="1">
                <a:solidFill>
                  <a:schemeClr val="bg1"/>
                </a:solidFill>
              </a:rPr>
              <a:t>Outcome</a:t>
            </a:r>
            <a:endParaRPr lang="nl-NL" sz="3600" dirty="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4" y="6152356"/>
            <a:ext cx="3623171"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6, blz. 13</a:t>
            </a:r>
          </a:p>
        </p:txBody>
      </p:sp>
      <p:pic>
        <p:nvPicPr>
          <p:cNvPr id="7" name="Afbeelding 6">
            <a:extLst>
              <a:ext uri="{FF2B5EF4-FFF2-40B4-BE49-F238E27FC236}">
                <a16:creationId xmlns:a16="http://schemas.microsoft.com/office/drawing/2014/main" id="{2AED6AE3-CE3F-F7C6-9BF4-FA5B7CD5691D}"/>
              </a:ext>
            </a:extLst>
          </p:cNvPr>
          <p:cNvPicPr>
            <a:picLocks noChangeAspect="1"/>
          </p:cNvPicPr>
          <p:nvPr/>
        </p:nvPicPr>
        <p:blipFill>
          <a:blip r:embed="rId2"/>
          <a:stretch>
            <a:fillRect/>
          </a:stretch>
        </p:blipFill>
        <p:spPr>
          <a:xfrm>
            <a:off x="1427612" y="1638740"/>
            <a:ext cx="9336774" cy="4320000"/>
          </a:xfrm>
          <a:prstGeom prst="rect">
            <a:avLst/>
          </a:prstGeom>
        </p:spPr>
      </p:pic>
    </p:spTree>
    <p:extLst>
      <p:ext uri="{BB962C8B-B14F-4D97-AF65-F5344CB8AC3E}">
        <p14:creationId xmlns:p14="http://schemas.microsoft.com/office/powerpoint/2010/main" val="344243853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Resultaat bepalen</a:t>
            </a:r>
          </a:p>
        </p:txBody>
      </p:sp>
      <p:pic>
        <p:nvPicPr>
          <p:cNvPr id="4" name="Afbeelding 3">
            <a:extLst>
              <a:ext uri="{FF2B5EF4-FFF2-40B4-BE49-F238E27FC236}">
                <a16:creationId xmlns:a16="http://schemas.microsoft.com/office/drawing/2014/main" id="{2FBEF229-D355-BDDE-7068-3B4617E5AA94}"/>
              </a:ext>
            </a:extLst>
          </p:cNvPr>
          <p:cNvPicPr>
            <a:picLocks noChangeAspect="1"/>
          </p:cNvPicPr>
          <p:nvPr/>
        </p:nvPicPr>
        <p:blipFill>
          <a:blip r:embed="rId2"/>
          <a:stretch>
            <a:fillRect/>
          </a:stretch>
        </p:blipFill>
        <p:spPr>
          <a:xfrm>
            <a:off x="6741289" y="1678615"/>
            <a:ext cx="4644000" cy="4644000"/>
          </a:xfrm>
          <a:prstGeom prst="rect">
            <a:avLst/>
          </a:prstGeom>
        </p:spPr>
      </p:pic>
      <p:sp>
        <p:nvSpPr>
          <p:cNvPr id="5" name="Tijdelijke aanduiding voor inhoud 2">
            <a:extLst>
              <a:ext uri="{FF2B5EF4-FFF2-40B4-BE49-F238E27FC236}">
                <a16:creationId xmlns:a16="http://schemas.microsoft.com/office/drawing/2014/main" id="{AEE70AB8-5A81-2947-7930-5C6714721C42}"/>
              </a:ext>
            </a:extLst>
          </p:cNvPr>
          <p:cNvSpPr>
            <a:spLocks noGrp="1"/>
          </p:cNvSpPr>
          <p:nvPr>
            <p:ph idx="1"/>
          </p:nvPr>
        </p:nvSpPr>
        <p:spPr>
          <a:xfrm>
            <a:off x="696000" y="1678615"/>
            <a:ext cx="6202512" cy="4605669"/>
          </a:xfrm>
          <a:prstGeom prst="roundRect">
            <a:avLst/>
          </a:prstGeom>
          <a:ln w="28575">
            <a:solidFill>
              <a:srgbClr val="00B050"/>
            </a:solidFill>
          </a:ln>
        </p:spPr>
        <p:txBody>
          <a:bodyPr>
            <a:normAutofit/>
          </a:bodyPr>
          <a:lstStyle/>
          <a:p>
            <a:r>
              <a:rPr lang="nl-NL" sz="2000" dirty="0">
                <a:effectLst/>
              </a:rPr>
              <a:t>Een transitieprogramma kent meerdere doelen die tegelijkertijd gelden.</a:t>
            </a:r>
          </a:p>
          <a:p>
            <a:r>
              <a:rPr lang="nl-NL" sz="2000" dirty="0">
                <a:effectLst/>
              </a:rPr>
              <a:t>Die wor</a:t>
            </a:r>
            <a:r>
              <a:rPr lang="nl-NL" sz="2000" dirty="0"/>
              <a:t>den (al dan niet) in de loop van de tijd bereikt op  verschillende momenten – korte, middellange en lange termijn.</a:t>
            </a:r>
            <a:endParaRPr lang="nl-NL" sz="2000" dirty="0">
              <a:effectLst/>
            </a:endParaRPr>
          </a:p>
          <a:p>
            <a:r>
              <a:rPr lang="nl-NL" sz="2000" dirty="0">
                <a:effectLst/>
              </a:rPr>
              <a:t>Een transitieprogramma heeft output gebaseerd op de eerder geformuleerde ambitie</a:t>
            </a:r>
          </a:p>
          <a:p>
            <a:r>
              <a:rPr lang="nl-NL" sz="2000" dirty="0">
                <a:effectLst/>
              </a:rPr>
              <a:t>Daarnaast </a:t>
            </a:r>
            <a:r>
              <a:rPr lang="nl-NL" sz="1800" dirty="0">
                <a:effectLst/>
                <a:latin typeface="Arial" panose="020B0604020202020204" pitchFamily="34" charset="0"/>
                <a:ea typeface="Aptos" panose="020B0004020202020204" pitchFamily="34" charset="0"/>
              </a:rPr>
              <a:t>zijn er mogelijke neveneffecten die positief of negatief kunnen zijn</a:t>
            </a:r>
            <a:r>
              <a:rPr lang="nl-NL" sz="1400" dirty="0">
                <a:effectLst/>
              </a:rPr>
              <a:t> </a:t>
            </a:r>
            <a:r>
              <a:rPr lang="nl-NL" sz="2000" dirty="0">
                <a:effectLst/>
              </a:rPr>
              <a:t>– dat heet </a:t>
            </a:r>
            <a:r>
              <a:rPr lang="nl-NL" sz="2000" dirty="0" err="1">
                <a:effectLst/>
              </a:rPr>
              <a:t>outcome</a:t>
            </a:r>
            <a:r>
              <a:rPr lang="nl-NL" sz="2000" dirty="0">
                <a:effectLst/>
              </a:rPr>
              <a:t>.</a:t>
            </a:r>
          </a:p>
          <a:p>
            <a:r>
              <a:rPr lang="nl-NL" sz="2000" dirty="0">
                <a:effectLst/>
              </a:rPr>
              <a:t>Het resultaat van een transitieprogramm</a:t>
            </a:r>
            <a:r>
              <a:rPr lang="nl-NL" sz="2000" dirty="0"/>
              <a:t>a vraagt om inzicht in de output én de </a:t>
            </a:r>
            <a:r>
              <a:rPr lang="nl-NL" sz="2000" dirty="0" err="1"/>
              <a:t>outcome</a:t>
            </a:r>
            <a:r>
              <a:rPr lang="nl-NL" sz="2000" dirty="0"/>
              <a:t>. </a:t>
            </a:r>
            <a:endParaRPr lang="nl-NL" sz="2000" dirty="0">
              <a:effectLst/>
            </a:endParaRPr>
          </a:p>
        </p:txBody>
      </p:sp>
    </p:spTree>
    <p:extLst>
      <p:ext uri="{BB962C8B-B14F-4D97-AF65-F5344CB8AC3E}">
        <p14:creationId xmlns:p14="http://schemas.microsoft.com/office/powerpoint/2010/main" val="6335455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5393C7F-6D03-EC6C-A1B9-14E85E9DF1A7}"/>
              </a:ext>
            </a:extLst>
          </p:cNvPr>
          <p:cNvPicPr>
            <a:picLocks noChangeAspect="1"/>
          </p:cNvPicPr>
          <p:nvPr/>
        </p:nvPicPr>
        <p:blipFill>
          <a:blip r:embed="rId2"/>
          <a:stretch>
            <a:fillRect/>
          </a:stretch>
        </p:blipFill>
        <p:spPr>
          <a:xfrm>
            <a:off x="828000" y="1513370"/>
            <a:ext cx="6480000" cy="4723051"/>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Analyse van de output</a:t>
            </a:r>
          </a:p>
        </p:txBody>
      </p:sp>
      <p:sp>
        <p:nvSpPr>
          <p:cNvPr id="8" name="Tekstvak 7">
            <a:extLst>
              <a:ext uri="{FF2B5EF4-FFF2-40B4-BE49-F238E27FC236}">
                <a16:creationId xmlns:a16="http://schemas.microsoft.com/office/drawing/2014/main" id="{86A4196D-6ACA-A082-4FAB-A08BF760C84C}"/>
              </a:ext>
            </a:extLst>
          </p:cNvPr>
          <p:cNvSpPr txBox="1"/>
          <p:nvPr/>
        </p:nvSpPr>
        <p:spPr>
          <a:xfrm>
            <a:off x="2230766" y="6286932"/>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30, blz.49</a:t>
            </a:r>
          </a:p>
        </p:txBody>
      </p:sp>
      <p:sp>
        <p:nvSpPr>
          <p:cNvPr id="3" name="Tekstvak 2">
            <a:extLst>
              <a:ext uri="{FF2B5EF4-FFF2-40B4-BE49-F238E27FC236}">
                <a16:creationId xmlns:a16="http://schemas.microsoft.com/office/drawing/2014/main" id="{26E51999-33D6-0AA4-38D0-C87841BC5060}"/>
              </a:ext>
            </a:extLst>
          </p:cNvPr>
          <p:cNvSpPr txBox="1"/>
          <p:nvPr/>
        </p:nvSpPr>
        <p:spPr>
          <a:xfrm>
            <a:off x="7328782" y="4804488"/>
            <a:ext cx="4320000" cy="1328023"/>
          </a:xfrm>
          <a:prstGeom prst="roundRect">
            <a:avLst/>
          </a:prstGeom>
          <a:noFill/>
          <a:ln w="19050">
            <a:solidFill>
              <a:srgbClr val="00B050"/>
            </a:solidFill>
          </a:ln>
        </p:spPr>
        <p:txBody>
          <a:bodyPr wrap="square" rtlCol="0">
            <a:spAutoFit/>
          </a:bodyPr>
          <a:lstStyle/>
          <a:p>
            <a:r>
              <a:rPr lang="nl-NL" dirty="0"/>
              <a:t>Output bestaat uit een evenwichtige mix van vier vormen van </a:t>
            </a:r>
            <a:r>
              <a:rPr lang="nl-NL" dirty="0" err="1"/>
              <a:t>waardecreatie</a:t>
            </a:r>
            <a:r>
              <a:rPr lang="nl-NL" dirty="0"/>
              <a:t> die gecreëerd worden in het transitie-programma. </a:t>
            </a:r>
          </a:p>
        </p:txBody>
      </p:sp>
    </p:spTree>
    <p:extLst>
      <p:ext uri="{BB962C8B-B14F-4D97-AF65-F5344CB8AC3E}">
        <p14:creationId xmlns:p14="http://schemas.microsoft.com/office/powerpoint/2010/main" val="87229932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Analyse van de </a:t>
            </a:r>
            <a:r>
              <a:rPr lang="nl-NL" sz="3600" err="1">
                <a:solidFill>
                  <a:schemeClr val="bg1"/>
                </a:solidFill>
              </a:rPr>
              <a:t>outcome</a:t>
            </a:r>
            <a:endParaRPr lang="nl-NL" sz="360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3327430"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pic>
        <p:nvPicPr>
          <p:cNvPr id="4" name="Afbeelding 3">
            <a:extLst>
              <a:ext uri="{FF2B5EF4-FFF2-40B4-BE49-F238E27FC236}">
                <a16:creationId xmlns:a16="http://schemas.microsoft.com/office/drawing/2014/main" id="{6143E42A-5946-7321-EC20-3014DEC69A25}"/>
              </a:ext>
            </a:extLst>
          </p:cNvPr>
          <p:cNvPicPr>
            <a:picLocks noChangeAspect="1"/>
          </p:cNvPicPr>
          <p:nvPr/>
        </p:nvPicPr>
        <p:blipFill>
          <a:blip r:embed="rId2"/>
          <a:stretch>
            <a:fillRect/>
          </a:stretch>
        </p:blipFill>
        <p:spPr>
          <a:xfrm>
            <a:off x="720000" y="1465587"/>
            <a:ext cx="6480000" cy="4708489"/>
          </a:xfrm>
          <a:prstGeom prst="rect">
            <a:avLst/>
          </a:prstGeom>
        </p:spPr>
      </p:pic>
      <p:sp>
        <p:nvSpPr>
          <p:cNvPr id="3" name="Tekstvak 2">
            <a:extLst>
              <a:ext uri="{FF2B5EF4-FFF2-40B4-BE49-F238E27FC236}">
                <a16:creationId xmlns:a16="http://schemas.microsoft.com/office/drawing/2014/main" id="{A83F7CD1-7C11-DD9B-E732-D06F0D01BF2C}"/>
              </a:ext>
            </a:extLst>
          </p:cNvPr>
          <p:cNvSpPr txBox="1"/>
          <p:nvPr/>
        </p:nvSpPr>
        <p:spPr>
          <a:xfrm>
            <a:off x="7356765" y="4699643"/>
            <a:ext cx="4163236" cy="1328023"/>
          </a:xfrm>
          <a:prstGeom prst="roundRect">
            <a:avLst/>
          </a:prstGeom>
          <a:noFill/>
          <a:ln w="19050">
            <a:solidFill>
              <a:srgbClr val="00B050"/>
            </a:solidFill>
          </a:ln>
        </p:spPr>
        <p:txBody>
          <a:bodyPr wrap="square" rtlCol="0">
            <a:spAutoFit/>
          </a:bodyPr>
          <a:lstStyle/>
          <a:p>
            <a:r>
              <a:rPr lang="nl-NL" dirty="0" err="1"/>
              <a:t>Outcome</a:t>
            </a:r>
            <a:r>
              <a:rPr lang="nl-NL" dirty="0"/>
              <a:t> bestaat uit </a:t>
            </a:r>
            <a:r>
              <a:rPr lang="nl-NL" sz="1800" dirty="0">
                <a:ea typeface="FEDRASANSPRO-DEMI" panose="020B0503040000020004" pitchFamily="34" charset="0"/>
              </a:rPr>
              <a:t>de directe en indirecte positieve en negatieve effecten die het gevolg zijn van de transitie die je organiseert. </a:t>
            </a:r>
            <a:endParaRPr lang="nl-NL" dirty="0"/>
          </a:p>
        </p:txBody>
      </p:sp>
      <p:sp>
        <p:nvSpPr>
          <p:cNvPr id="5" name="Tekstvak 4">
            <a:extLst>
              <a:ext uri="{FF2B5EF4-FFF2-40B4-BE49-F238E27FC236}">
                <a16:creationId xmlns:a16="http://schemas.microsoft.com/office/drawing/2014/main" id="{097AB7F0-4438-4E07-D970-FCCB628BAABC}"/>
              </a:ext>
            </a:extLst>
          </p:cNvPr>
          <p:cNvSpPr txBox="1"/>
          <p:nvPr/>
        </p:nvSpPr>
        <p:spPr>
          <a:xfrm>
            <a:off x="2122766" y="6276081"/>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spTree>
    <p:extLst>
      <p:ext uri="{BB962C8B-B14F-4D97-AF65-F5344CB8AC3E}">
        <p14:creationId xmlns:p14="http://schemas.microsoft.com/office/powerpoint/2010/main" val="823304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sp>
        <p:nvSpPr>
          <p:cNvPr id="3" name="Tekstvak 2">
            <a:extLst>
              <a:ext uri="{FF2B5EF4-FFF2-40B4-BE49-F238E27FC236}">
                <a16:creationId xmlns:a16="http://schemas.microsoft.com/office/drawing/2014/main" id="{FE7C4E81-7DC6-2864-E445-D942A05D8A8D}"/>
              </a:ext>
            </a:extLst>
          </p:cNvPr>
          <p:cNvSpPr txBox="1"/>
          <p:nvPr/>
        </p:nvSpPr>
        <p:spPr>
          <a:xfrm>
            <a:off x="4598665" y="6292712"/>
            <a:ext cx="3802743" cy="340519"/>
          </a:xfrm>
          <a:prstGeom prst="roundRect">
            <a:avLst/>
          </a:prstGeom>
          <a:noFill/>
          <a:ln w="19050">
            <a:solidFill>
              <a:srgbClr val="00B050"/>
            </a:solidFill>
          </a:ln>
        </p:spPr>
        <p:txBody>
          <a:bodyPr wrap="square" rtlCol="0">
            <a:spAutoFit/>
          </a:bodyPr>
          <a:lstStyle/>
          <a:p>
            <a:r>
              <a:rPr lang="nl-NL" sz="1400" dirty="0"/>
              <a:t>Bron: </a:t>
            </a:r>
            <a:r>
              <a:rPr lang="nl-NL" sz="1400" dirty="0" err="1"/>
              <a:t>WEconomy</a:t>
            </a:r>
            <a:r>
              <a:rPr lang="nl-NL" sz="1400" dirty="0"/>
              <a:t> Transitiecanvas, Fig. 11, blz.16</a:t>
            </a:r>
          </a:p>
        </p:txBody>
      </p:sp>
      <p:pic>
        <p:nvPicPr>
          <p:cNvPr id="6" name="Afbeelding 5">
            <a:extLst>
              <a:ext uri="{FF2B5EF4-FFF2-40B4-BE49-F238E27FC236}">
                <a16:creationId xmlns:a16="http://schemas.microsoft.com/office/drawing/2014/main" id="{EE654798-4128-0983-01C9-5DB7CB510F29}"/>
              </a:ext>
            </a:extLst>
          </p:cNvPr>
          <p:cNvPicPr>
            <a:picLocks noChangeAspect="1"/>
          </p:cNvPicPr>
          <p:nvPr/>
        </p:nvPicPr>
        <p:blipFill>
          <a:blip r:embed="rId2"/>
          <a:stretch>
            <a:fillRect/>
          </a:stretch>
        </p:blipFill>
        <p:spPr>
          <a:xfrm>
            <a:off x="1482270" y="1526356"/>
            <a:ext cx="9491459" cy="4680000"/>
          </a:xfrm>
          <a:prstGeom prst="rect">
            <a:avLst/>
          </a:prstGeom>
        </p:spPr>
      </p:pic>
    </p:spTree>
    <p:extLst>
      <p:ext uri="{BB962C8B-B14F-4D97-AF65-F5344CB8AC3E}">
        <p14:creationId xmlns:p14="http://schemas.microsoft.com/office/powerpoint/2010/main" val="409902012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Rapporteren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6265761" y="6067693"/>
            <a:ext cx="3378145"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blz.65-66</a:t>
            </a:r>
          </a:p>
        </p:txBody>
      </p:sp>
      <p:sp>
        <p:nvSpPr>
          <p:cNvPr id="3" name="Tekstvak 2">
            <a:extLst>
              <a:ext uri="{FF2B5EF4-FFF2-40B4-BE49-F238E27FC236}">
                <a16:creationId xmlns:a16="http://schemas.microsoft.com/office/drawing/2014/main" id="{A83F7CD1-7C11-DD9B-E732-D06F0D01BF2C}"/>
              </a:ext>
            </a:extLst>
          </p:cNvPr>
          <p:cNvSpPr txBox="1"/>
          <p:nvPr/>
        </p:nvSpPr>
        <p:spPr>
          <a:xfrm>
            <a:off x="695997" y="1914436"/>
            <a:ext cx="2631433" cy="4493776"/>
          </a:xfrm>
          <a:prstGeom prst="roundRect">
            <a:avLst/>
          </a:prstGeom>
          <a:noFill/>
          <a:ln w="19050">
            <a:solidFill>
              <a:srgbClr val="00B050"/>
            </a:solidFill>
          </a:ln>
        </p:spPr>
        <p:txBody>
          <a:bodyPr wrap="square" rtlCol="0">
            <a:spAutoFit/>
          </a:bodyPr>
          <a:lstStyle/>
          <a:p>
            <a:r>
              <a:rPr lang="nl-NL"/>
              <a:t>Het maken van een rapportage gebeurt voor verschillende (interne en externe)  doelgroepen. Denk aan partners in het programma, mede- werkers, </a:t>
            </a:r>
            <a:r>
              <a:rPr lang="nl-NL" err="1"/>
              <a:t>vrijwillgers</a:t>
            </a:r>
            <a:r>
              <a:rPr lang="nl-NL"/>
              <a:t>, burgers, politici, financiers etc.  Het is handig een rapportage raamwerk te gebruiken wat aansluit bij een bepaalde doelgroep.</a:t>
            </a:r>
          </a:p>
          <a:p>
            <a:endParaRPr lang="nl-NL"/>
          </a:p>
        </p:txBody>
      </p:sp>
      <p:sp>
        <p:nvSpPr>
          <p:cNvPr id="5" name="Tekstvak 4">
            <a:extLst>
              <a:ext uri="{FF2B5EF4-FFF2-40B4-BE49-F238E27FC236}">
                <a16:creationId xmlns:a16="http://schemas.microsoft.com/office/drawing/2014/main" id="{CB254F2A-F6B0-7AA1-E478-E4D88375A608}"/>
              </a:ext>
            </a:extLst>
          </p:cNvPr>
          <p:cNvSpPr txBox="1"/>
          <p:nvPr/>
        </p:nvSpPr>
        <p:spPr>
          <a:xfrm>
            <a:off x="3497192" y="1914436"/>
            <a:ext cx="2598807" cy="4493776"/>
          </a:xfrm>
          <a:prstGeom prst="roundRect">
            <a:avLst/>
          </a:prstGeom>
          <a:noFill/>
          <a:ln w="19050">
            <a:solidFill>
              <a:srgbClr val="00B050"/>
            </a:solidFill>
          </a:ln>
        </p:spPr>
        <p:txBody>
          <a:bodyPr wrap="square" rtlCol="0">
            <a:spAutoFit/>
          </a:bodyPr>
          <a:lstStyle/>
          <a:p>
            <a:r>
              <a:rPr lang="nl-NL" sz="1800">
                <a:ea typeface="FEDRASANSPRO-DEMI" panose="020B0503040000020004" pitchFamily="34" charset="0"/>
              </a:rPr>
              <a:t>Er zijn nogal wat raamwerken om te meten in omloop. Het is heel makkelijk door de bomen het bos niet meer te zien. Hiernaast staan </a:t>
            </a:r>
            <a:r>
              <a:rPr lang="nl-NL" sz="1800" i="1">
                <a:ea typeface="FEDRASANSPRO-DEMI" panose="020B0503040000020004" pitchFamily="34" charset="0"/>
              </a:rPr>
              <a:t>ter inspiratie </a:t>
            </a:r>
            <a:r>
              <a:rPr lang="nl-NL" sz="1800">
                <a:ea typeface="FEDRASANSPRO-DEMI" panose="020B0503040000020004" pitchFamily="34" charset="0"/>
              </a:rPr>
              <a:t>een aantal voorbeelden. Kies wat het beste past of zoek een raamwerk wat beter aansluit. NB: Ga niet na afloop pas meten maar van het begin.</a:t>
            </a:r>
          </a:p>
        </p:txBody>
      </p:sp>
      <p:sp>
        <p:nvSpPr>
          <p:cNvPr id="6" name="Tekstvak 5">
            <a:extLst>
              <a:ext uri="{FF2B5EF4-FFF2-40B4-BE49-F238E27FC236}">
                <a16:creationId xmlns:a16="http://schemas.microsoft.com/office/drawing/2014/main" id="{9670A002-8E34-73F5-8877-BBAE5FC1BAC5}"/>
              </a:ext>
            </a:extLst>
          </p:cNvPr>
          <p:cNvSpPr txBox="1"/>
          <p:nvPr/>
        </p:nvSpPr>
        <p:spPr>
          <a:xfrm>
            <a:off x="6265761" y="3639099"/>
            <a:ext cx="5540182" cy="2247424"/>
          </a:xfrm>
          <a:prstGeom prst="roundRect">
            <a:avLst/>
          </a:prstGeom>
          <a:noFill/>
          <a:ln w="19050">
            <a:solidFill>
              <a:srgbClr val="00B050"/>
            </a:solidFill>
          </a:ln>
        </p:spPr>
        <p:txBody>
          <a:bodyPr wrap="square" rtlCol="0">
            <a:spAutoFit/>
          </a:bodyPr>
          <a:lstStyle/>
          <a:p>
            <a:pPr marL="285750" indent="-285750">
              <a:buFont typeface="Arial" panose="020B0604020202020204" pitchFamily="34" charset="0"/>
              <a:buChar char="•"/>
            </a:pPr>
            <a:r>
              <a:rPr lang="nl-NL" sz="1800" kern="100">
                <a:effectLst/>
                <a:ea typeface="DengXian" panose="02010600030101010101" pitchFamily="2" charset="-122"/>
                <a:cs typeface="Arial" panose="020B0604020202020204" pitchFamily="34" charset="0"/>
              </a:rPr>
              <a:t>Corporate </a:t>
            </a:r>
            <a:r>
              <a:rPr lang="nl-NL" sz="1800" kern="100" err="1">
                <a:effectLst/>
                <a:ea typeface="DengXian" panose="02010600030101010101" pitchFamily="2" charset="-122"/>
                <a:cs typeface="Arial" panose="020B0604020202020204" pitchFamily="34" charset="0"/>
              </a:rPr>
              <a:t>Sustainability</a:t>
            </a:r>
            <a:r>
              <a:rPr lang="nl-NL" sz="1800" kern="100">
                <a:effectLst/>
                <a:ea typeface="DengXian" panose="02010600030101010101" pitchFamily="2" charset="-122"/>
                <a:cs typeface="Arial" panose="020B0604020202020204" pitchFamily="34" charset="0"/>
              </a:rPr>
              <a:t> Reporting Directive (CSRD)</a:t>
            </a:r>
          </a:p>
          <a:p>
            <a:pPr marL="285750" indent="-285750">
              <a:buFont typeface="Arial" panose="020B0604020202020204" pitchFamily="34" charset="0"/>
              <a:buChar char="•"/>
            </a:pPr>
            <a:r>
              <a:rPr lang="en-US" sz="1800" kern="100">
                <a:effectLst/>
                <a:ea typeface="DengXian" panose="02010600030101010101" pitchFamily="2" charset="-122"/>
                <a:cs typeface="Arial" panose="020B0604020202020204" pitchFamily="34" charset="0"/>
              </a:rPr>
              <a:t>European Sustainability Reporting Standards (ESRS)</a:t>
            </a:r>
            <a:endParaRPr lang="nl-NL" sz="1800" kern="100">
              <a:effectLst/>
              <a:ea typeface="DengXian" panose="02010600030101010101" pitchFamily="2" charset="-122"/>
              <a:cs typeface="Arial" panose="020B0604020202020204" pitchFamily="34" charset="0"/>
            </a:endParaRPr>
          </a:p>
          <a:p>
            <a:pPr marL="285750" indent="-285750">
              <a:buFont typeface="Arial" panose="020B0604020202020204" pitchFamily="34" charset="0"/>
              <a:buChar char="•"/>
            </a:pPr>
            <a:r>
              <a:rPr lang="nl-NL" sz="1800" kern="100">
                <a:effectLst/>
                <a:latin typeface="Calibri" panose="020F0502020204030204" pitchFamily="34" charset="0"/>
                <a:ea typeface="DengXian" panose="02010600030101010101" pitchFamily="2" charset="-122"/>
                <a:cs typeface="Arial" panose="020B0604020202020204" pitchFamily="34" charset="0"/>
              </a:rPr>
              <a:t>Global Reporting </a:t>
            </a:r>
            <a:r>
              <a:rPr lang="nl-NL" sz="1800" kern="100" err="1">
                <a:effectLst/>
                <a:latin typeface="Calibri" panose="020F0502020204030204" pitchFamily="34" charset="0"/>
                <a:ea typeface="DengXian" panose="02010600030101010101" pitchFamily="2" charset="-122"/>
                <a:cs typeface="Arial" panose="020B0604020202020204" pitchFamily="34" charset="0"/>
              </a:rPr>
              <a:t>Initiative</a:t>
            </a:r>
            <a:r>
              <a:rPr lang="nl-NL" sz="1800" kern="100">
                <a:effectLst/>
                <a:latin typeface="Calibri" panose="020F0502020204030204" pitchFamily="34" charset="0"/>
                <a:ea typeface="DengXian" panose="02010600030101010101" pitchFamily="2" charset="-122"/>
                <a:cs typeface="Arial" panose="020B0604020202020204" pitchFamily="34" charset="0"/>
              </a:rPr>
              <a:t> (GRI)</a:t>
            </a:r>
          </a:p>
          <a:p>
            <a:pPr marL="285750" indent="-285750">
              <a:buFont typeface="Arial" panose="020B0604020202020204" pitchFamily="34" charset="0"/>
              <a:buChar char="•"/>
            </a:pPr>
            <a:r>
              <a:rPr lang="en-US" sz="1800" kern="100">
                <a:effectLst/>
                <a:latin typeface="Calibri" panose="020F0502020204030204" pitchFamily="34" charset="0"/>
                <a:ea typeface="DengXian" panose="02010600030101010101" pitchFamily="2" charset="-122"/>
                <a:cs typeface="Arial" panose="020B0604020202020204" pitchFamily="34" charset="0"/>
              </a:rPr>
              <a:t>Sustainability Accounting Standards Board (SASB)</a:t>
            </a:r>
            <a:endParaRPr lang="nl-NL" sz="1800" kern="100">
              <a:effectLst/>
              <a:latin typeface="Calibri" panose="020F0502020204030204" pitchFamily="34" charset="0"/>
              <a:ea typeface="DengXian" panose="02010600030101010101" pitchFamily="2" charset="-122"/>
              <a:cs typeface="Arial" panose="020B0604020202020204" pitchFamily="34" charset="0"/>
            </a:endParaRPr>
          </a:p>
          <a:p>
            <a:pPr marL="285750" indent="-285750">
              <a:buFont typeface="Arial" panose="020B0604020202020204" pitchFamily="34" charset="0"/>
              <a:buChar char="•"/>
            </a:pPr>
            <a:r>
              <a:rPr lang="nl-NL" sz="1800" kern="100">
                <a:effectLst/>
                <a:latin typeface="Calibri" panose="020F0502020204030204" pitchFamily="34" charset="0"/>
                <a:ea typeface="DengXian" panose="02010600030101010101" pitchFamily="2" charset="-122"/>
                <a:cs typeface="Arial" panose="020B0604020202020204" pitchFamily="34" charset="0"/>
              </a:rPr>
              <a:t>ISO 59020</a:t>
            </a:r>
          </a:p>
          <a:p>
            <a:pPr marL="285750" indent="-285750">
              <a:buFont typeface="Arial" panose="020B0604020202020204" pitchFamily="34" charset="0"/>
              <a:buChar char="•"/>
            </a:pPr>
            <a:r>
              <a:rPr lang="nl-NL" sz="1800" kern="100">
                <a:effectLst/>
                <a:latin typeface="Calibri" panose="020F0502020204030204" pitchFamily="34" charset="0"/>
                <a:ea typeface="DengXian" panose="02010600030101010101" pitchFamily="2" charset="-122"/>
                <a:cs typeface="Arial" panose="020B0604020202020204" pitchFamily="34" charset="0"/>
              </a:rPr>
              <a:t>Circulaire Overgangsindicatoren (CTI)</a:t>
            </a:r>
          </a:p>
          <a:p>
            <a:pPr marL="285750" indent="-285750">
              <a:buFont typeface="Arial" panose="020B0604020202020204" pitchFamily="34" charset="0"/>
              <a:buChar char="•"/>
            </a:pPr>
            <a:r>
              <a:rPr lang="nl-NL" sz="1800" kern="100" err="1">
                <a:effectLst/>
                <a:latin typeface="Calibri" panose="020F0502020204030204" pitchFamily="34" charset="0"/>
                <a:ea typeface="DengXian" panose="02010600030101010101" pitchFamily="2" charset="-122"/>
                <a:cs typeface="Arial" panose="020B0604020202020204" pitchFamily="34" charset="0"/>
              </a:rPr>
              <a:t>Circulytics</a:t>
            </a:r>
            <a:endParaRPr lang="nl-NL" sz="1800" kern="100">
              <a:effectLst/>
              <a:latin typeface="Calibri" panose="020F0502020204030204" pitchFamily="34" charset="0"/>
              <a:ea typeface="DengXian" panose="02010600030101010101" pitchFamily="2" charset="-122"/>
              <a:cs typeface="Arial" panose="020B0604020202020204" pitchFamily="34" charset="0"/>
            </a:endParaRPr>
          </a:p>
        </p:txBody>
      </p:sp>
      <p:pic>
        <p:nvPicPr>
          <p:cNvPr id="9" name="Afbeelding 8">
            <a:extLst>
              <a:ext uri="{FF2B5EF4-FFF2-40B4-BE49-F238E27FC236}">
                <a16:creationId xmlns:a16="http://schemas.microsoft.com/office/drawing/2014/main" id="{341FA2F9-FAAA-5CB0-43E4-40690FC6E6A4}"/>
              </a:ext>
            </a:extLst>
          </p:cNvPr>
          <p:cNvPicPr>
            <a:picLocks noChangeAspect="1"/>
          </p:cNvPicPr>
          <p:nvPr/>
        </p:nvPicPr>
        <p:blipFill rotWithShape="1">
          <a:blip r:embed="rId2"/>
          <a:srcRect t="-503" b="11035"/>
          <a:stretch/>
        </p:blipFill>
        <p:spPr>
          <a:xfrm>
            <a:off x="6265764" y="1788677"/>
            <a:ext cx="1219200" cy="1215783"/>
          </a:xfrm>
          <a:prstGeom prst="rect">
            <a:avLst/>
          </a:prstGeom>
        </p:spPr>
      </p:pic>
    </p:spTree>
    <p:extLst>
      <p:ext uri="{BB962C8B-B14F-4D97-AF65-F5344CB8AC3E}">
        <p14:creationId xmlns:p14="http://schemas.microsoft.com/office/powerpoint/2010/main" val="20145626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Talen</a:t>
            </a:r>
          </a:p>
        </p:txBody>
      </p:sp>
      <p:sp>
        <p:nvSpPr>
          <p:cNvPr id="3" name="Tekstvak 2">
            <a:extLst>
              <a:ext uri="{FF2B5EF4-FFF2-40B4-BE49-F238E27FC236}">
                <a16:creationId xmlns:a16="http://schemas.microsoft.com/office/drawing/2014/main" id="{A83F7CD1-7C11-DD9B-E732-D06F0D01BF2C}"/>
              </a:ext>
            </a:extLst>
          </p:cNvPr>
          <p:cNvSpPr txBox="1"/>
          <p:nvPr/>
        </p:nvSpPr>
        <p:spPr>
          <a:xfrm>
            <a:off x="6573937" y="1946294"/>
            <a:ext cx="4922060" cy="4392692"/>
          </a:xfrm>
          <a:prstGeom prst="roundRect">
            <a:avLst/>
          </a:prstGeom>
          <a:noFill/>
          <a:ln w="19050">
            <a:solidFill>
              <a:srgbClr val="00B050"/>
            </a:solidFill>
          </a:ln>
        </p:spPr>
        <p:txBody>
          <a:bodyPr wrap="square" rtlCol="0">
            <a:spAutoFit/>
          </a:bodyPr>
          <a:lstStyle/>
          <a:p>
            <a:r>
              <a:rPr lang="nl-NL"/>
              <a:t>Meerdere sociale domeinen met verschillende sociale actoren vraagt om ‘passende vertalingen’.</a:t>
            </a:r>
          </a:p>
          <a:p>
            <a:endParaRPr lang="nl-NL"/>
          </a:p>
          <a:p>
            <a:r>
              <a:rPr lang="nl-NL"/>
              <a:t>Kijk eens naar bijgaande overzicht van ‘verschillende talen’ en vraag je af welke (mix) het beste past bij de doelgroep(en) waar je mee werkt.</a:t>
            </a:r>
          </a:p>
          <a:p>
            <a:endParaRPr lang="nl-NL"/>
          </a:p>
          <a:p>
            <a:r>
              <a:rPr lang="nl-NL"/>
              <a:t>Spreek je als transitiemanager al deze talen of heb je mensen in je team die andere talen beheersen?</a:t>
            </a:r>
          </a:p>
          <a:p>
            <a:endParaRPr lang="nl-NL"/>
          </a:p>
          <a:p>
            <a:endParaRPr lang="nl-NL"/>
          </a:p>
        </p:txBody>
      </p:sp>
      <p:pic>
        <p:nvPicPr>
          <p:cNvPr id="5" name="Afbeelding 4">
            <a:extLst>
              <a:ext uri="{FF2B5EF4-FFF2-40B4-BE49-F238E27FC236}">
                <a16:creationId xmlns:a16="http://schemas.microsoft.com/office/drawing/2014/main" id="{88C7A3A8-2806-2398-3C9D-8E6CD1CE9C72}"/>
              </a:ext>
            </a:extLst>
          </p:cNvPr>
          <p:cNvPicPr>
            <a:picLocks noChangeAspect="1"/>
          </p:cNvPicPr>
          <p:nvPr/>
        </p:nvPicPr>
        <p:blipFill>
          <a:blip r:embed="rId2"/>
          <a:stretch>
            <a:fillRect/>
          </a:stretch>
        </p:blipFill>
        <p:spPr>
          <a:xfrm>
            <a:off x="695997" y="1623885"/>
            <a:ext cx="5616000" cy="5119812"/>
          </a:xfrm>
          <a:prstGeom prst="rect">
            <a:avLst/>
          </a:prstGeom>
        </p:spPr>
      </p:pic>
    </p:spTree>
    <p:extLst>
      <p:ext uri="{BB962C8B-B14F-4D97-AF65-F5344CB8AC3E}">
        <p14:creationId xmlns:p14="http://schemas.microsoft.com/office/powerpoint/2010/main" val="124471716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Communiceren</a:t>
            </a:r>
          </a:p>
        </p:txBody>
      </p:sp>
      <p:sp>
        <p:nvSpPr>
          <p:cNvPr id="3" name="Tekstvak 2">
            <a:extLst>
              <a:ext uri="{FF2B5EF4-FFF2-40B4-BE49-F238E27FC236}">
                <a16:creationId xmlns:a16="http://schemas.microsoft.com/office/drawing/2014/main" id="{A83F7CD1-7C11-DD9B-E732-D06F0D01BF2C}"/>
              </a:ext>
            </a:extLst>
          </p:cNvPr>
          <p:cNvSpPr txBox="1"/>
          <p:nvPr/>
        </p:nvSpPr>
        <p:spPr>
          <a:xfrm>
            <a:off x="6573937" y="2374624"/>
            <a:ext cx="4922060" cy="3779758"/>
          </a:xfrm>
          <a:prstGeom prst="roundRect">
            <a:avLst/>
          </a:prstGeom>
          <a:noFill/>
          <a:ln w="19050">
            <a:solidFill>
              <a:srgbClr val="00B050"/>
            </a:solidFill>
          </a:ln>
        </p:spPr>
        <p:txBody>
          <a:bodyPr wrap="square" rtlCol="0">
            <a:spAutoFit/>
          </a:bodyPr>
          <a:lstStyle/>
          <a:p>
            <a:r>
              <a:rPr lang="nl-NL"/>
              <a:t>Communiceren ... Is de kunst om heel dicht langs elkaar heen te praten in de hoop elkaar beter te begrijpen.  </a:t>
            </a:r>
          </a:p>
          <a:p>
            <a:endParaRPr lang="nl-NL"/>
          </a:p>
          <a:p>
            <a:r>
              <a:rPr lang="nl-NL"/>
              <a:t>Dat kan met woorden, met beelden, workshops, presentaties, performances, manifestaties en nog veel veel meer. </a:t>
            </a:r>
          </a:p>
          <a:p>
            <a:endParaRPr lang="nl-NL"/>
          </a:p>
          <a:p>
            <a:r>
              <a:rPr lang="nl-NL"/>
              <a:t>Dezelfde boodschap kan dus op totaal verschillende manieren verteld worden. </a:t>
            </a:r>
          </a:p>
          <a:p>
            <a:endParaRPr lang="nl-NL"/>
          </a:p>
          <a:p>
            <a:r>
              <a:rPr lang="nl-NL" i="1"/>
              <a:t>Maak daar gebruik van. </a:t>
            </a:r>
          </a:p>
        </p:txBody>
      </p:sp>
      <p:pic>
        <p:nvPicPr>
          <p:cNvPr id="6" name="Afbeelding 5">
            <a:extLst>
              <a:ext uri="{FF2B5EF4-FFF2-40B4-BE49-F238E27FC236}">
                <a16:creationId xmlns:a16="http://schemas.microsoft.com/office/drawing/2014/main" id="{7983E712-4623-1D76-921F-D978A6F41BC4}"/>
              </a:ext>
            </a:extLst>
          </p:cNvPr>
          <p:cNvPicPr>
            <a:picLocks noChangeAspect="1"/>
          </p:cNvPicPr>
          <p:nvPr/>
        </p:nvPicPr>
        <p:blipFill rotWithShape="1">
          <a:blip r:embed="rId2"/>
          <a:srcRect l="6462" t="6251" r="6952" b="6549"/>
          <a:stretch/>
        </p:blipFill>
        <p:spPr>
          <a:xfrm>
            <a:off x="3833907" y="3892289"/>
            <a:ext cx="2262093" cy="2262093"/>
          </a:xfrm>
          <a:prstGeom prst="rect">
            <a:avLst/>
          </a:prstGeom>
        </p:spPr>
      </p:pic>
    </p:spTree>
    <p:extLst>
      <p:ext uri="{BB962C8B-B14F-4D97-AF65-F5344CB8AC3E}">
        <p14:creationId xmlns:p14="http://schemas.microsoft.com/office/powerpoint/2010/main" val="33781661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Tot slot</a:t>
            </a:r>
          </a:p>
        </p:txBody>
      </p:sp>
      <p:pic>
        <p:nvPicPr>
          <p:cNvPr id="4" name="Afbeelding 3">
            <a:extLst>
              <a:ext uri="{FF2B5EF4-FFF2-40B4-BE49-F238E27FC236}">
                <a16:creationId xmlns:a16="http://schemas.microsoft.com/office/drawing/2014/main" id="{C71A0C2E-7A04-F3AE-6B13-F382CD942FED}"/>
              </a:ext>
            </a:extLst>
          </p:cNvPr>
          <p:cNvPicPr>
            <a:picLocks noChangeAspect="1"/>
          </p:cNvPicPr>
          <p:nvPr/>
        </p:nvPicPr>
        <p:blipFill>
          <a:blip r:embed="rId2"/>
          <a:stretch>
            <a:fillRect/>
          </a:stretch>
        </p:blipFill>
        <p:spPr>
          <a:xfrm>
            <a:off x="4535003" y="1970315"/>
            <a:ext cx="3532823" cy="3924000"/>
          </a:xfrm>
          <a:prstGeom prst="rect">
            <a:avLst/>
          </a:prstGeom>
        </p:spPr>
      </p:pic>
    </p:spTree>
    <p:extLst>
      <p:ext uri="{BB962C8B-B14F-4D97-AF65-F5344CB8AC3E}">
        <p14:creationId xmlns:p14="http://schemas.microsoft.com/office/powerpoint/2010/main" val="279610149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latin typeface="Calibri" panose="020F0502020204030204" pitchFamily="34" charset="0"/>
                <a:cs typeface="Calibri" panose="020F0502020204030204" pitchFamily="34" charset="0"/>
              </a:rPr>
              <a:t>Transitiecanvas op basis </a:t>
            </a:r>
            <a:r>
              <a:rPr lang="nl-NL" sz="3600" dirty="0" err="1">
                <a:latin typeface="Calibri" panose="020F0502020204030204" pitchFamily="34" charset="0"/>
                <a:cs typeface="Calibri" panose="020F0502020204030204" pitchFamily="34" charset="0"/>
              </a:rPr>
              <a:t>Knoster-Lippitt</a:t>
            </a:r>
            <a:r>
              <a:rPr lang="nl-NL" sz="3600" dirty="0">
                <a:latin typeface="Calibri" panose="020F0502020204030204" pitchFamily="34" charset="0"/>
                <a:cs typeface="Calibri" panose="020F0502020204030204" pitchFamily="34" charset="0"/>
              </a:rPr>
              <a:t> Model</a:t>
            </a:r>
            <a:endParaRPr lang="nl-NL" sz="3600" dirty="0">
              <a:solidFill>
                <a:schemeClr val="bg1"/>
              </a:solidFill>
              <a:latin typeface="+mj-lt"/>
            </a:endParaRPr>
          </a:p>
        </p:txBody>
      </p:sp>
      <p:sp>
        <p:nvSpPr>
          <p:cNvPr id="6" name="Afgeronde rechthoek 5">
            <a:extLst>
              <a:ext uri="{FF2B5EF4-FFF2-40B4-BE49-F238E27FC236}">
                <a16:creationId xmlns:a16="http://schemas.microsoft.com/office/drawing/2014/main" id="{7F3C34A4-65FE-41A9-65AE-9F2DD3F87DC5}"/>
              </a:ext>
            </a:extLst>
          </p:cNvPr>
          <p:cNvSpPr>
            <a:spLocks noChangeAspect="1"/>
          </p:cNvSpPr>
          <p:nvPr/>
        </p:nvSpPr>
        <p:spPr>
          <a:xfrm>
            <a:off x="1745044"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7" name="Afgeronde rechthoek 6">
            <a:extLst>
              <a:ext uri="{FF2B5EF4-FFF2-40B4-BE49-F238E27FC236}">
                <a16:creationId xmlns:a16="http://schemas.microsoft.com/office/drawing/2014/main" id="{7D29B6F5-F556-939B-41D0-0D89252CAE70}"/>
              </a:ext>
            </a:extLst>
          </p:cNvPr>
          <p:cNvSpPr>
            <a:spLocks noChangeAspect="1"/>
          </p:cNvSpPr>
          <p:nvPr/>
        </p:nvSpPr>
        <p:spPr>
          <a:xfrm>
            <a:off x="3057171"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8" name="Afgeronde rechthoek 7">
            <a:extLst>
              <a:ext uri="{FF2B5EF4-FFF2-40B4-BE49-F238E27FC236}">
                <a16:creationId xmlns:a16="http://schemas.microsoft.com/office/drawing/2014/main" id="{2000975D-A085-3D9D-CFF5-35688198A8E5}"/>
              </a:ext>
            </a:extLst>
          </p:cNvPr>
          <p:cNvSpPr>
            <a:spLocks noChangeAspect="1"/>
          </p:cNvSpPr>
          <p:nvPr/>
        </p:nvSpPr>
        <p:spPr>
          <a:xfrm>
            <a:off x="4369298"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9" name="Afgeronde rechthoek 8">
            <a:extLst>
              <a:ext uri="{FF2B5EF4-FFF2-40B4-BE49-F238E27FC236}">
                <a16:creationId xmlns:a16="http://schemas.microsoft.com/office/drawing/2014/main" id="{63582C1B-1AD8-2A9C-845E-AA8AC426BB02}"/>
              </a:ext>
            </a:extLst>
          </p:cNvPr>
          <p:cNvSpPr>
            <a:spLocks noChangeAspect="1"/>
          </p:cNvSpPr>
          <p:nvPr/>
        </p:nvSpPr>
        <p:spPr>
          <a:xfrm>
            <a:off x="5681425"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10" name="Afgeronde rechthoek 9">
            <a:extLst>
              <a:ext uri="{FF2B5EF4-FFF2-40B4-BE49-F238E27FC236}">
                <a16:creationId xmlns:a16="http://schemas.microsoft.com/office/drawing/2014/main" id="{6AF25385-0446-43FD-F4E1-F4540E3F2786}"/>
              </a:ext>
            </a:extLst>
          </p:cNvPr>
          <p:cNvSpPr>
            <a:spLocks noChangeAspect="1"/>
          </p:cNvSpPr>
          <p:nvPr/>
        </p:nvSpPr>
        <p:spPr>
          <a:xfrm>
            <a:off x="6993552"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11" name="Afgeronde rechthoek 10">
            <a:extLst>
              <a:ext uri="{FF2B5EF4-FFF2-40B4-BE49-F238E27FC236}">
                <a16:creationId xmlns:a16="http://schemas.microsoft.com/office/drawing/2014/main" id="{14574365-9253-A87E-0865-D53490F2DBDD}"/>
              </a:ext>
            </a:extLst>
          </p:cNvPr>
          <p:cNvSpPr>
            <a:spLocks noChangeAspect="1"/>
          </p:cNvSpPr>
          <p:nvPr/>
        </p:nvSpPr>
        <p:spPr>
          <a:xfrm>
            <a:off x="1745044" y="2394320"/>
            <a:ext cx="1268866" cy="515477"/>
          </a:xfrm>
          <a:prstGeom prst="round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12" name="Afgeronde rechthoek 11">
            <a:extLst>
              <a:ext uri="{FF2B5EF4-FFF2-40B4-BE49-F238E27FC236}">
                <a16:creationId xmlns:a16="http://schemas.microsoft.com/office/drawing/2014/main" id="{4FA5659D-E04F-EF14-6F8D-AF5D4FD719B8}"/>
              </a:ext>
            </a:extLst>
          </p:cNvPr>
          <p:cNvSpPr>
            <a:spLocks noChangeAspect="1"/>
          </p:cNvSpPr>
          <p:nvPr/>
        </p:nvSpPr>
        <p:spPr>
          <a:xfrm>
            <a:off x="1745044"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3" name="Afgeronde rechthoek 12">
            <a:extLst>
              <a:ext uri="{FF2B5EF4-FFF2-40B4-BE49-F238E27FC236}">
                <a16:creationId xmlns:a16="http://schemas.microsoft.com/office/drawing/2014/main" id="{245F9FCC-8DD3-C073-2D7E-8D3FC5E6B849}"/>
              </a:ext>
            </a:extLst>
          </p:cNvPr>
          <p:cNvSpPr>
            <a:spLocks noChangeAspect="1"/>
          </p:cNvSpPr>
          <p:nvPr/>
        </p:nvSpPr>
        <p:spPr>
          <a:xfrm>
            <a:off x="1745044" y="369642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4" name="Afgeronde rechthoek 13">
            <a:extLst>
              <a:ext uri="{FF2B5EF4-FFF2-40B4-BE49-F238E27FC236}">
                <a16:creationId xmlns:a16="http://schemas.microsoft.com/office/drawing/2014/main" id="{97738139-0515-6AEE-2A03-9A4B12AF65D0}"/>
              </a:ext>
            </a:extLst>
          </p:cNvPr>
          <p:cNvSpPr>
            <a:spLocks noChangeAspect="1"/>
          </p:cNvSpPr>
          <p:nvPr/>
        </p:nvSpPr>
        <p:spPr>
          <a:xfrm>
            <a:off x="1745044"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5" name="Afgeronde rechthoek 14">
            <a:extLst>
              <a:ext uri="{FF2B5EF4-FFF2-40B4-BE49-F238E27FC236}">
                <a16:creationId xmlns:a16="http://schemas.microsoft.com/office/drawing/2014/main" id="{6D1CA520-8101-21E1-CF30-5FD43C194854}"/>
              </a:ext>
            </a:extLst>
          </p:cNvPr>
          <p:cNvSpPr>
            <a:spLocks noChangeAspect="1"/>
          </p:cNvSpPr>
          <p:nvPr/>
        </p:nvSpPr>
        <p:spPr>
          <a:xfrm>
            <a:off x="1745044" y="5017476"/>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6" name="Afgeronde rechthoek 15">
            <a:extLst>
              <a:ext uri="{FF2B5EF4-FFF2-40B4-BE49-F238E27FC236}">
                <a16:creationId xmlns:a16="http://schemas.microsoft.com/office/drawing/2014/main" id="{FDC15388-FEB3-5DEF-B98B-D0724D3AB1C8}"/>
              </a:ext>
            </a:extLst>
          </p:cNvPr>
          <p:cNvSpPr>
            <a:spLocks noChangeAspect="1"/>
          </p:cNvSpPr>
          <p:nvPr/>
        </p:nvSpPr>
        <p:spPr>
          <a:xfrm>
            <a:off x="3057171" y="2394320"/>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17" name="Afgeronde rechthoek 16">
            <a:extLst>
              <a:ext uri="{FF2B5EF4-FFF2-40B4-BE49-F238E27FC236}">
                <a16:creationId xmlns:a16="http://schemas.microsoft.com/office/drawing/2014/main" id="{0C33B196-A1EE-09BB-A663-0935DEC1FB38}"/>
              </a:ext>
            </a:extLst>
          </p:cNvPr>
          <p:cNvSpPr>
            <a:spLocks noChangeAspect="1"/>
          </p:cNvSpPr>
          <p:nvPr/>
        </p:nvSpPr>
        <p:spPr>
          <a:xfrm>
            <a:off x="3057171" y="3045398"/>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18" name="Afgeronde rechthoek 17">
            <a:extLst>
              <a:ext uri="{FF2B5EF4-FFF2-40B4-BE49-F238E27FC236}">
                <a16:creationId xmlns:a16="http://schemas.microsoft.com/office/drawing/2014/main" id="{58D5CF96-DA03-450C-7D5B-102C72720F52}"/>
              </a:ext>
            </a:extLst>
          </p:cNvPr>
          <p:cNvSpPr>
            <a:spLocks noChangeAspect="1"/>
          </p:cNvSpPr>
          <p:nvPr/>
        </p:nvSpPr>
        <p:spPr>
          <a:xfrm>
            <a:off x="3057171" y="369642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19" name="Afgeronde rechthoek 18">
            <a:extLst>
              <a:ext uri="{FF2B5EF4-FFF2-40B4-BE49-F238E27FC236}">
                <a16:creationId xmlns:a16="http://schemas.microsoft.com/office/drawing/2014/main" id="{06777BB6-70A9-0081-5D5D-CBB0A99DF333}"/>
              </a:ext>
            </a:extLst>
          </p:cNvPr>
          <p:cNvSpPr>
            <a:spLocks noChangeAspect="1"/>
          </p:cNvSpPr>
          <p:nvPr/>
        </p:nvSpPr>
        <p:spPr>
          <a:xfrm>
            <a:off x="3057171"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20" name="Afgeronde rechthoek 19">
            <a:extLst>
              <a:ext uri="{FF2B5EF4-FFF2-40B4-BE49-F238E27FC236}">
                <a16:creationId xmlns:a16="http://schemas.microsoft.com/office/drawing/2014/main" id="{2DD90249-94DE-ECB6-59E2-48FFDAB666FF}"/>
              </a:ext>
            </a:extLst>
          </p:cNvPr>
          <p:cNvSpPr>
            <a:spLocks noChangeAspect="1"/>
          </p:cNvSpPr>
          <p:nvPr/>
        </p:nvSpPr>
        <p:spPr>
          <a:xfrm>
            <a:off x="3057171" y="5017476"/>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21" name="Afgeronde rechthoek 20">
            <a:extLst>
              <a:ext uri="{FF2B5EF4-FFF2-40B4-BE49-F238E27FC236}">
                <a16:creationId xmlns:a16="http://schemas.microsoft.com/office/drawing/2014/main" id="{B4E87DFC-D189-0066-0DCD-1CF0B0D2FFAC}"/>
              </a:ext>
            </a:extLst>
          </p:cNvPr>
          <p:cNvSpPr>
            <a:spLocks noChangeAspect="1"/>
          </p:cNvSpPr>
          <p:nvPr/>
        </p:nvSpPr>
        <p:spPr>
          <a:xfrm>
            <a:off x="4369298" y="2394320"/>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2" name="Afgeronde rechthoek 21">
            <a:extLst>
              <a:ext uri="{FF2B5EF4-FFF2-40B4-BE49-F238E27FC236}">
                <a16:creationId xmlns:a16="http://schemas.microsoft.com/office/drawing/2014/main" id="{05FE1B83-A2EE-3522-90C6-4DCF72E2EBC5}"/>
              </a:ext>
            </a:extLst>
          </p:cNvPr>
          <p:cNvSpPr>
            <a:spLocks noChangeAspect="1"/>
          </p:cNvSpPr>
          <p:nvPr/>
        </p:nvSpPr>
        <p:spPr>
          <a:xfrm>
            <a:off x="4369298"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3" name="Afgeronde rechthoek 22">
            <a:extLst>
              <a:ext uri="{FF2B5EF4-FFF2-40B4-BE49-F238E27FC236}">
                <a16:creationId xmlns:a16="http://schemas.microsoft.com/office/drawing/2014/main" id="{42915965-3C1B-0658-0196-56DD9D6BDE3B}"/>
              </a:ext>
            </a:extLst>
          </p:cNvPr>
          <p:cNvSpPr>
            <a:spLocks noChangeAspect="1"/>
          </p:cNvSpPr>
          <p:nvPr/>
        </p:nvSpPr>
        <p:spPr>
          <a:xfrm>
            <a:off x="4369298" y="3696425"/>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24" name="Afgeronde rechthoek 23">
            <a:extLst>
              <a:ext uri="{FF2B5EF4-FFF2-40B4-BE49-F238E27FC236}">
                <a16:creationId xmlns:a16="http://schemas.microsoft.com/office/drawing/2014/main" id="{75920F0D-C4D4-9A09-A6A3-D69426C23655}"/>
              </a:ext>
            </a:extLst>
          </p:cNvPr>
          <p:cNvSpPr>
            <a:spLocks noChangeAspect="1"/>
          </p:cNvSpPr>
          <p:nvPr/>
        </p:nvSpPr>
        <p:spPr>
          <a:xfrm>
            <a:off x="4369298"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5" name="Afgeronde rechthoek 24">
            <a:extLst>
              <a:ext uri="{FF2B5EF4-FFF2-40B4-BE49-F238E27FC236}">
                <a16:creationId xmlns:a16="http://schemas.microsoft.com/office/drawing/2014/main" id="{BFCDD1AF-620D-88CE-EB1D-4F65B0DFB664}"/>
              </a:ext>
            </a:extLst>
          </p:cNvPr>
          <p:cNvSpPr>
            <a:spLocks noChangeAspect="1"/>
          </p:cNvSpPr>
          <p:nvPr/>
        </p:nvSpPr>
        <p:spPr>
          <a:xfrm>
            <a:off x="4369298" y="5017476"/>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6" name="Afgeronde rechthoek 25">
            <a:extLst>
              <a:ext uri="{FF2B5EF4-FFF2-40B4-BE49-F238E27FC236}">
                <a16:creationId xmlns:a16="http://schemas.microsoft.com/office/drawing/2014/main" id="{6AE24CE8-D843-9498-6CF6-51E0B3B5D045}"/>
              </a:ext>
            </a:extLst>
          </p:cNvPr>
          <p:cNvSpPr>
            <a:spLocks noChangeAspect="1"/>
          </p:cNvSpPr>
          <p:nvPr/>
        </p:nvSpPr>
        <p:spPr>
          <a:xfrm>
            <a:off x="5681425" y="2405977"/>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27" name="Afgeronde rechthoek 26">
            <a:extLst>
              <a:ext uri="{FF2B5EF4-FFF2-40B4-BE49-F238E27FC236}">
                <a16:creationId xmlns:a16="http://schemas.microsoft.com/office/drawing/2014/main" id="{C160AC28-64FC-9AA4-2351-54B3D7F39424}"/>
              </a:ext>
            </a:extLst>
          </p:cNvPr>
          <p:cNvSpPr>
            <a:spLocks noChangeAspect="1"/>
          </p:cNvSpPr>
          <p:nvPr/>
        </p:nvSpPr>
        <p:spPr>
          <a:xfrm>
            <a:off x="5681425"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28" name="Afgeronde rechthoek 27">
            <a:extLst>
              <a:ext uri="{FF2B5EF4-FFF2-40B4-BE49-F238E27FC236}">
                <a16:creationId xmlns:a16="http://schemas.microsoft.com/office/drawing/2014/main" id="{C0E4BA7A-7004-84D4-4EE0-AB2548EA4D4F}"/>
              </a:ext>
            </a:extLst>
          </p:cNvPr>
          <p:cNvSpPr>
            <a:spLocks noChangeAspect="1"/>
          </p:cNvSpPr>
          <p:nvPr/>
        </p:nvSpPr>
        <p:spPr>
          <a:xfrm>
            <a:off x="5681425" y="368476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29" name="Afgeronde rechthoek 28">
            <a:extLst>
              <a:ext uri="{FF2B5EF4-FFF2-40B4-BE49-F238E27FC236}">
                <a16:creationId xmlns:a16="http://schemas.microsoft.com/office/drawing/2014/main" id="{98F9DEB7-D8A2-ABA0-7777-428C73208AA6}"/>
              </a:ext>
            </a:extLst>
          </p:cNvPr>
          <p:cNvSpPr>
            <a:spLocks noChangeAspect="1"/>
          </p:cNvSpPr>
          <p:nvPr/>
        </p:nvSpPr>
        <p:spPr>
          <a:xfrm>
            <a:off x="5681425" y="4316151"/>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30" name="Afgeronde rechthoek 29">
            <a:extLst>
              <a:ext uri="{FF2B5EF4-FFF2-40B4-BE49-F238E27FC236}">
                <a16:creationId xmlns:a16="http://schemas.microsoft.com/office/drawing/2014/main" id="{612AB643-4866-BF1C-2A5A-069DDB8114F3}"/>
              </a:ext>
            </a:extLst>
          </p:cNvPr>
          <p:cNvSpPr>
            <a:spLocks noChangeAspect="1"/>
          </p:cNvSpPr>
          <p:nvPr/>
        </p:nvSpPr>
        <p:spPr>
          <a:xfrm>
            <a:off x="5681425" y="498250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31" name="Afgeronde rechthoek 30">
            <a:extLst>
              <a:ext uri="{FF2B5EF4-FFF2-40B4-BE49-F238E27FC236}">
                <a16:creationId xmlns:a16="http://schemas.microsoft.com/office/drawing/2014/main" id="{B2E6CB9D-740E-37B3-D44D-D35B31ACA97D}"/>
              </a:ext>
            </a:extLst>
          </p:cNvPr>
          <p:cNvSpPr>
            <a:spLocks noChangeAspect="1"/>
          </p:cNvSpPr>
          <p:nvPr/>
        </p:nvSpPr>
        <p:spPr>
          <a:xfrm>
            <a:off x="6993552" y="2394320"/>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2" name="Afgeronde rechthoek 31">
            <a:extLst>
              <a:ext uri="{FF2B5EF4-FFF2-40B4-BE49-F238E27FC236}">
                <a16:creationId xmlns:a16="http://schemas.microsoft.com/office/drawing/2014/main" id="{8089A1DD-6DF3-B776-DE81-A22F790C132B}"/>
              </a:ext>
            </a:extLst>
          </p:cNvPr>
          <p:cNvSpPr>
            <a:spLocks noChangeAspect="1"/>
          </p:cNvSpPr>
          <p:nvPr/>
        </p:nvSpPr>
        <p:spPr>
          <a:xfrm>
            <a:off x="6993552"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3" name="Afgeronde rechthoek 32">
            <a:extLst>
              <a:ext uri="{FF2B5EF4-FFF2-40B4-BE49-F238E27FC236}">
                <a16:creationId xmlns:a16="http://schemas.microsoft.com/office/drawing/2014/main" id="{6A1F4473-A220-8608-A948-24C09414BAE8}"/>
              </a:ext>
            </a:extLst>
          </p:cNvPr>
          <p:cNvSpPr>
            <a:spLocks noChangeAspect="1"/>
          </p:cNvSpPr>
          <p:nvPr/>
        </p:nvSpPr>
        <p:spPr>
          <a:xfrm>
            <a:off x="6993552" y="369642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4" name="Afgeronde rechthoek 33">
            <a:extLst>
              <a:ext uri="{FF2B5EF4-FFF2-40B4-BE49-F238E27FC236}">
                <a16:creationId xmlns:a16="http://schemas.microsoft.com/office/drawing/2014/main" id="{681BB441-BC8F-AD1F-9F03-B3D919555477}"/>
              </a:ext>
            </a:extLst>
          </p:cNvPr>
          <p:cNvSpPr>
            <a:spLocks noChangeAspect="1"/>
          </p:cNvSpPr>
          <p:nvPr/>
        </p:nvSpPr>
        <p:spPr>
          <a:xfrm>
            <a:off x="6993552"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5" name="Afgeronde rechthoek 34">
            <a:extLst>
              <a:ext uri="{FF2B5EF4-FFF2-40B4-BE49-F238E27FC236}">
                <a16:creationId xmlns:a16="http://schemas.microsoft.com/office/drawing/2014/main" id="{5D6082CE-5396-EE1D-8DAC-37FDF3C724CB}"/>
              </a:ext>
            </a:extLst>
          </p:cNvPr>
          <p:cNvSpPr>
            <a:spLocks noChangeAspect="1"/>
          </p:cNvSpPr>
          <p:nvPr/>
        </p:nvSpPr>
        <p:spPr>
          <a:xfrm>
            <a:off x="6993552" y="5017476"/>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36" name="Tekstvak 35">
            <a:extLst>
              <a:ext uri="{FF2B5EF4-FFF2-40B4-BE49-F238E27FC236}">
                <a16:creationId xmlns:a16="http://schemas.microsoft.com/office/drawing/2014/main" id="{47C2A9FA-80B0-C022-2A89-B90F036FCFDC}"/>
              </a:ext>
            </a:extLst>
          </p:cNvPr>
          <p:cNvSpPr txBox="1">
            <a:spLocks noChangeAspect="1"/>
          </p:cNvSpPr>
          <p:nvPr/>
        </p:nvSpPr>
        <p:spPr>
          <a:xfrm>
            <a:off x="8356806" y="1818997"/>
            <a:ext cx="330524" cy="369332"/>
          </a:xfrm>
          <a:prstGeom prst="rect">
            <a:avLst/>
          </a:prstGeom>
          <a:noFill/>
        </p:spPr>
        <p:txBody>
          <a:bodyPr wrap="square" rtlCol="0">
            <a:spAutoFit/>
          </a:bodyPr>
          <a:lstStyle/>
          <a:p>
            <a:r>
              <a:rPr lang="nl-NL"/>
              <a:t>=</a:t>
            </a:r>
          </a:p>
        </p:txBody>
      </p:sp>
      <p:sp>
        <p:nvSpPr>
          <p:cNvPr id="37" name="Tekstvak 36">
            <a:extLst>
              <a:ext uri="{FF2B5EF4-FFF2-40B4-BE49-F238E27FC236}">
                <a16:creationId xmlns:a16="http://schemas.microsoft.com/office/drawing/2014/main" id="{F49A0D60-9C03-04FE-4419-8E49B0643958}"/>
              </a:ext>
            </a:extLst>
          </p:cNvPr>
          <p:cNvSpPr txBox="1">
            <a:spLocks noChangeAspect="1"/>
          </p:cNvSpPr>
          <p:nvPr/>
        </p:nvSpPr>
        <p:spPr>
          <a:xfrm>
            <a:off x="8356806" y="2471739"/>
            <a:ext cx="330524" cy="369332"/>
          </a:xfrm>
          <a:prstGeom prst="rect">
            <a:avLst/>
          </a:prstGeom>
          <a:noFill/>
        </p:spPr>
        <p:txBody>
          <a:bodyPr wrap="square" rtlCol="0">
            <a:spAutoFit/>
          </a:bodyPr>
          <a:lstStyle/>
          <a:p>
            <a:r>
              <a:rPr lang="nl-NL"/>
              <a:t>=</a:t>
            </a:r>
          </a:p>
        </p:txBody>
      </p:sp>
      <p:sp>
        <p:nvSpPr>
          <p:cNvPr id="38" name="Tekstvak 37">
            <a:extLst>
              <a:ext uri="{FF2B5EF4-FFF2-40B4-BE49-F238E27FC236}">
                <a16:creationId xmlns:a16="http://schemas.microsoft.com/office/drawing/2014/main" id="{F15E3602-B9EB-9621-DB45-FEE1226BD785}"/>
              </a:ext>
            </a:extLst>
          </p:cNvPr>
          <p:cNvSpPr txBox="1">
            <a:spLocks noChangeAspect="1"/>
          </p:cNvSpPr>
          <p:nvPr/>
        </p:nvSpPr>
        <p:spPr>
          <a:xfrm>
            <a:off x="8356806" y="3102179"/>
            <a:ext cx="330524" cy="369332"/>
          </a:xfrm>
          <a:prstGeom prst="rect">
            <a:avLst/>
          </a:prstGeom>
          <a:noFill/>
        </p:spPr>
        <p:txBody>
          <a:bodyPr wrap="square" rtlCol="0">
            <a:spAutoFit/>
          </a:bodyPr>
          <a:lstStyle/>
          <a:p>
            <a:r>
              <a:rPr lang="nl-NL"/>
              <a:t>=</a:t>
            </a:r>
          </a:p>
        </p:txBody>
      </p:sp>
      <p:sp>
        <p:nvSpPr>
          <p:cNvPr id="39" name="Tekstvak 38">
            <a:extLst>
              <a:ext uri="{FF2B5EF4-FFF2-40B4-BE49-F238E27FC236}">
                <a16:creationId xmlns:a16="http://schemas.microsoft.com/office/drawing/2014/main" id="{06DA381B-229D-1462-FC69-8F2B050098CB}"/>
              </a:ext>
            </a:extLst>
          </p:cNvPr>
          <p:cNvSpPr txBox="1">
            <a:spLocks noChangeAspect="1"/>
          </p:cNvSpPr>
          <p:nvPr/>
        </p:nvSpPr>
        <p:spPr>
          <a:xfrm>
            <a:off x="8356806" y="3754921"/>
            <a:ext cx="330524" cy="369332"/>
          </a:xfrm>
          <a:prstGeom prst="rect">
            <a:avLst/>
          </a:prstGeom>
          <a:noFill/>
        </p:spPr>
        <p:txBody>
          <a:bodyPr wrap="square" rtlCol="0">
            <a:spAutoFit/>
          </a:bodyPr>
          <a:lstStyle/>
          <a:p>
            <a:r>
              <a:rPr lang="nl-NL"/>
              <a:t>=</a:t>
            </a:r>
          </a:p>
        </p:txBody>
      </p:sp>
      <p:sp>
        <p:nvSpPr>
          <p:cNvPr id="40" name="Tekstvak 39">
            <a:extLst>
              <a:ext uri="{FF2B5EF4-FFF2-40B4-BE49-F238E27FC236}">
                <a16:creationId xmlns:a16="http://schemas.microsoft.com/office/drawing/2014/main" id="{AF00C289-2348-76DA-61BA-4795FD99AC7E}"/>
              </a:ext>
            </a:extLst>
          </p:cNvPr>
          <p:cNvSpPr txBox="1">
            <a:spLocks noChangeAspect="1"/>
          </p:cNvSpPr>
          <p:nvPr/>
        </p:nvSpPr>
        <p:spPr>
          <a:xfrm>
            <a:off x="8356806" y="4396512"/>
            <a:ext cx="330524" cy="369332"/>
          </a:xfrm>
          <a:prstGeom prst="rect">
            <a:avLst/>
          </a:prstGeom>
          <a:noFill/>
        </p:spPr>
        <p:txBody>
          <a:bodyPr wrap="square" rtlCol="0">
            <a:spAutoFit/>
          </a:bodyPr>
          <a:lstStyle/>
          <a:p>
            <a:r>
              <a:rPr lang="nl-NL"/>
              <a:t>=</a:t>
            </a:r>
          </a:p>
        </p:txBody>
      </p:sp>
      <p:sp>
        <p:nvSpPr>
          <p:cNvPr id="41" name="Tekstvak 40">
            <a:extLst>
              <a:ext uri="{FF2B5EF4-FFF2-40B4-BE49-F238E27FC236}">
                <a16:creationId xmlns:a16="http://schemas.microsoft.com/office/drawing/2014/main" id="{32AF34FA-0B5B-E9B5-FFAF-0DFCD97B9E35}"/>
              </a:ext>
            </a:extLst>
          </p:cNvPr>
          <p:cNvSpPr txBox="1">
            <a:spLocks noChangeAspect="1"/>
          </p:cNvSpPr>
          <p:nvPr/>
        </p:nvSpPr>
        <p:spPr>
          <a:xfrm>
            <a:off x="8356806" y="5082707"/>
            <a:ext cx="330524" cy="369332"/>
          </a:xfrm>
          <a:prstGeom prst="rect">
            <a:avLst/>
          </a:prstGeom>
          <a:noFill/>
        </p:spPr>
        <p:txBody>
          <a:bodyPr wrap="square" rtlCol="0">
            <a:spAutoFit/>
          </a:bodyPr>
          <a:lstStyle/>
          <a:p>
            <a:r>
              <a:rPr lang="nl-NL"/>
              <a:t>=</a:t>
            </a:r>
          </a:p>
        </p:txBody>
      </p:sp>
      <p:sp>
        <p:nvSpPr>
          <p:cNvPr id="42" name="Afgeronde rechthoek 41">
            <a:extLst>
              <a:ext uri="{FF2B5EF4-FFF2-40B4-BE49-F238E27FC236}">
                <a16:creationId xmlns:a16="http://schemas.microsoft.com/office/drawing/2014/main" id="{E2B50ED1-3C1E-5781-4591-75AD280624EA}"/>
              </a:ext>
            </a:extLst>
          </p:cNvPr>
          <p:cNvSpPr>
            <a:spLocks noChangeAspect="1"/>
          </p:cNvSpPr>
          <p:nvPr/>
        </p:nvSpPr>
        <p:spPr>
          <a:xfrm>
            <a:off x="8758414" y="1760367"/>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Transitie</a:t>
            </a:r>
          </a:p>
        </p:txBody>
      </p:sp>
      <p:sp>
        <p:nvSpPr>
          <p:cNvPr id="43" name="Afgeronde rechthoek 42">
            <a:extLst>
              <a:ext uri="{FF2B5EF4-FFF2-40B4-BE49-F238E27FC236}">
                <a16:creationId xmlns:a16="http://schemas.microsoft.com/office/drawing/2014/main" id="{616C7048-A5B6-2091-AE4D-48CDF6D4790E}"/>
              </a:ext>
            </a:extLst>
          </p:cNvPr>
          <p:cNvSpPr>
            <a:spLocks noChangeAspect="1"/>
          </p:cNvSpPr>
          <p:nvPr/>
        </p:nvSpPr>
        <p:spPr>
          <a:xfrm>
            <a:off x="8758414" y="2400103"/>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a:t>
            </a:r>
          </a:p>
          <a:p>
            <a:pPr algn="ctr"/>
            <a:r>
              <a:rPr lang="nl-NL" sz="1200">
                <a:solidFill>
                  <a:schemeClr val="bg1"/>
                </a:solidFill>
              </a:rPr>
              <a:t>organisatie</a:t>
            </a:r>
          </a:p>
        </p:txBody>
      </p:sp>
      <p:sp>
        <p:nvSpPr>
          <p:cNvPr id="44" name="Afgeronde rechthoek 43">
            <a:extLst>
              <a:ext uri="{FF2B5EF4-FFF2-40B4-BE49-F238E27FC236}">
                <a16:creationId xmlns:a16="http://schemas.microsoft.com/office/drawing/2014/main" id="{F37B4B1F-66F8-2ECA-723C-E4F678A1855E}"/>
              </a:ext>
            </a:extLst>
          </p:cNvPr>
          <p:cNvSpPr>
            <a:spLocks noChangeAspect="1"/>
          </p:cNvSpPr>
          <p:nvPr/>
        </p:nvSpPr>
        <p:spPr>
          <a:xfrm>
            <a:off x="8758414" y="3050990"/>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draagvlak</a:t>
            </a:r>
          </a:p>
        </p:txBody>
      </p:sp>
      <p:sp>
        <p:nvSpPr>
          <p:cNvPr id="45" name="Afgeronde rechthoek 44">
            <a:extLst>
              <a:ext uri="{FF2B5EF4-FFF2-40B4-BE49-F238E27FC236}">
                <a16:creationId xmlns:a16="http://schemas.microsoft.com/office/drawing/2014/main" id="{966DC969-C141-FBE3-F7F8-49C24656193E}"/>
              </a:ext>
            </a:extLst>
          </p:cNvPr>
          <p:cNvSpPr>
            <a:spLocks noChangeAspect="1"/>
          </p:cNvSpPr>
          <p:nvPr/>
        </p:nvSpPr>
        <p:spPr>
          <a:xfrm>
            <a:off x="8758414" y="3713028"/>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a:t>
            </a:r>
          </a:p>
          <a:p>
            <a:pPr algn="ctr"/>
            <a:r>
              <a:rPr lang="nl-NL" sz="1200">
                <a:solidFill>
                  <a:schemeClr val="bg1"/>
                </a:solidFill>
              </a:rPr>
              <a:t>richting</a:t>
            </a:r>
          </a:p>
        </p:txBody>
      </p:sp>
      <p:sp>
        <p:nvSpPr>
          <p:cNvPr id="46" name="Afgeronde rechthoek 45">
            <a:extLst>
              <a:ext uri="{FF2B5EF4-FFF2-40B4-BE49-F238E27FC236}">
                <a16:creationId xmlns:a16="http://schemas.microsoft.com/office/drawing/2014/main" id="{F31C7740-93E7-29BB-861D-ED20932EE6D4}"/>
              </a:ext>
            </a:extLst>
          </p:cNvPr>
          <p:cNvSpPr>
            <a:spLocks noChangeAspect="1"/>
          </p:cNvSpPr>
          <p:nvPr/>
        </p:nvSpPr>
        <p:spPr>
          <a:xfrm>
            <a:off x="8748328" y="4362770"/>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realisatie</a:t>
            </a:r>
          </a:p>
        </p:txBody>
      </p:sp>
      <p:sp>
        <p:nvSpPr>
          <p:cNvPr id="47" name="Afgeronde rechthoek 46">
            <a:extLst>
              <a:ext uri="{FF2B5EF4-FFF2-40B4-BE49-F238E27FC236}">
                <a16:creationId xmlns:a16="http://schemas.microsoft.com/office/drawing/2014/main" id="{60488C37-C4EB-8332-12D4-352AA9C482CC}"/>
              </a:ext>
            </a:extLst>
          </p:cNvPr>
          <p:cNvSpPr>
            <a:spLocks noChangeAspect="1"/>
          </p:cNvSpPr>
          <p:nvPr/>
        </p:nvSpPr>
        <p:spPr>
          <a:xfrm>
            <a:off x="8758414" y="5017476"/>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a:t>
            </a:r>
            <a:r>
              <a:rPr lang="nl-NL" sz="1200" err="1">
                <a:solidFill>
                  <a:schemeClr val="bg1"/>
                </a:solidFill>
              </a:rPr>
              <a:t>waardecreatie</a:t>
            </a:r>
            <a:endParaRPr lang="nl-NL" sz="1200">
              <a:solidFill>
                <a:schemeClr val="bg1"/>
              </a:solidFill>
            </a:endParaRPr>
          </a:p>
        </p:txBody>
      </p:sp>
      <p:sp>
        <p:nvSpPr>
          <p:cNvPr id="3" name="Tijdelijke aanduiding voor inhoud 2">
            <a:extLst>
              <a:ext uri="{FF2B5EF4-FFF2-40B4-BE49-F238E27FC236}">
                <a16:creationId xmlns:a16="http://schemas.microsoft.com/office/drawing/2014/main" id="{295EBF09-5BCD-8257-FA5E-55E8C75B83CE}"/>
              </a:ext>
            </a:extLst>
          </p:cNvPr>
          <p:cNvSpPr txBox="1">
            <a:spLocks/>
          </p:cNvSpPr>
          <p:nvPr/>
        </p:nvSpPr>
        <p:spPr>
          <a:xfrm>
            <a:off x="696000" y="5831470"/>
            <a:ext cx="10800000" cy="846192"/>
          </a:xfrm>
          <a:prstGeom prst="roundRect">
            <a:avLst/>
          </a:prstGeom>
          <a:ln w="28575">
            <a:solidFill>
              <a:srgbClr val="00B050"/>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900" dirty="0"/>
              <a:t>Dit schema gebaseerd op een model oorspronkelijk ontwikkeld om inzicht te geven in  de bouwstenen  voor organisatieverandering, laat zien hoe de vijf bouwstenen van de Organiseerfase samen cruciaal zijn om op een  transitieprogramma vorm te geven.</a:t>
            </a:r>
          </a:p>
        </p:txBody>
      </p:sp>
    </p:spTree>
    <p:extLst>
      <p:ext uri="{BB962C8B-B14F-4D97-AF65-F5344CB8AC3E}">
        <p14:creationId xmlns:p14="http://schemas.microsoft.com/office/powerpoint/2010/main" val="37379626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Hart onder de riem</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696000" y="1840615"/>
            <a:ext cx="10800000" cy="4351338"/>
          </a:xfrm>
          <a:prstGeom prst="roundRect">
            <a:avLst/>
          </a:prstGeom>
          <a:ln w="28575">
            <a:solidFill>
              <a:srgbClr val="00B050"/>
            </a:solidFill>
          </a:ln>
        </p:spPr>
        <p:txBody>
          <a:bodyPr>
            <a:normAutofit lnSpcReduction="10000"/>
          </a:bodyPr>
          <a:lstStyle/>
          <a:p>
            <a:r>
              <a:rPr lang="nl-NL" sz="2600">
                <a:effectLst/>
              </a:rPr>
              <a:t>Het samen </a:t>
            </a:r>
            <a:r>
              <a:rPr lang="nl-NL" sz="2600"/>
              <a:t>ontwikkelen van een transitieprogramma is iets wat de nodige tijd, creativiteit en energie vraagt. </a:t>
            </a:r>
          </a:p>
          <a:p>
            <a:r>
              <a:rPr lang="nl-NL" sz="2600">
                <a:effectLst/>
              </a:rPr>
              <a:t>Het </a:t>
            </a:r>
            <a:r>
              <a:rPr lang="nl-NL" sz="2600" err="1">
                <a:effectLst/>
              </a:rPr>
              <a:t>WEconomy</a:t>
            </a:r>
            <a:r>
              <a:rPr lang="nl-NL" sz="2600">
                <a:effectLst/>
              </a:rPr>
              <a:t> Transitiecanvas </a:t>
            </a:r>
            <a:r>
              <a:rPr lang="nl-NL" sz="2600"/>
              <a:t>reikt een systematiek aan om zo’n programma wat slimmer en sneller in elkaar te zetten.</a:t>
            </a:r>
          </a:p>
          <a:p>
            <a:r>
              <a:rPr lang="nl-NL" sz="2600"/>
              <a:t>In het canvas is geprobeerd lastige materie zo gestructureerd en toegankelijk mogelijk aan te reiken.</a:t>
            </a:r>
          </a:p>
          <a:p>
            <a:r>
              <a:rPr lang="nl-NL" sz="2600">
                <a:effectLst/>
              </a:rPr>
              <a:t>Desondanks blijft het werken aan een transitieprogramma, laat staan de uitvoering daarvan,</a:t>
            </a:r>
            <a:r>
              <a:rPr lang="nl-NL" sz="2600"/>
              <a:t> een ‘grillige’ opgave. </a:t>
            </a:r>
          </a:p>
          <a:p>
            <a:r>
              <a:rPr lang="nl-NL" sz="2600"/>
              <a:t>Daarom iedereen die met een programma begint veel doorzettingsvermogen, geduld en moed toegewenst.</a:t>
            </a:r>
            <a:endParaRPr lang="nl-NL" sz="1600"/>
          </a:p>
          <a:p>
            <a:endParaRPr lang="nl-NL" sz="2600"/>
          </a:p>
        </p:txBody>
      </p:sp>
    </p:spTree>
    <p:extLst>
      <p:ext uri="{BB962C8B-B14F-4D97-AF65-F5344CB8AC3E}">
        <p14:creationId xmlns:p14="http://schemas.microsoft.com/office/powerpoint/2010/main" val="29859637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Quotes – om ‘losjes’ te gebruiken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825625"/>
            <a:ext cx="10800000" cy="4351338"/>
          </a:xfrm>
          <a:prstGeom prst="roundRect">
            <a:avLst/>
          </a:prstGeom>
          <a:ln w="28575">
            <a:solidFill>
              <a:srgbClr val="00B050"/>
            </a:solidFill>
          </a:ln>
        </p:spPr>
        <p:txBody>
          <a:bodyPr>
            <a:normAutofit lnSpcReduction="10000"/>
          </a:bodyPr>
          <a:lstStyle/>
          <a:p>
            <a:pPr marL="0" indent="0">
              <a:buNone/>
            </a:pPr>
            <a:endParaRPr lang="nl-NL" sz="1800" kern="0">
              <a:solidFill>
                <a:srgbClr val="FF0000"/>
              </a:solidFill>
              <a:effectLst/>
              <a:latin typeface="Calibri" panose="020F0502020204030204" pitchFamily="34" charset="0"/>
              <a:ea typeface="DengXian" panose="02010600030101010101" pitchFamily="2" charset="-122"/>
              <a:cs typeface="Calibri" panose="020F0502020204030204" pitchFamily="34" charset="0"/>
            </a:endParaRPr>
          </a:p>
          <a:p>
            <a:r>
              <a:rPr lang="nl-NL" sz="2400" kern="0">
                <a:effectLst/>
                <a:latin typeface="Calibri" panose="020F0502020204030204" pitchFamily="34" charset="0"/>
                <a:ea typeface="DengXian" panose="02010600030101010101" pitchFamily="2" charset="-122"/>
                <a:cs typeface="Calibri" panose="020F0502020204030204" pitchFamily="34" charset="0"/>
              </a:rPr>
              <a:t>De wereld om ons heen is volop in beweging.  Zeker is dat niets zeker is. </a:t>
            </a:r>
            <a:r>
              <a:rPr lang="nl-NL" sz="2400" i="1" kern="0" err="1">
                <a:effectLst/>
                <a:latin typeface="Calibri" panose="020F0502020204030204" pitchFamily="34" charset="0"/>
                <a:ea typeface="DengXian" panose="02010600030101010101" pitchFamily="2" charset="-122"/>
                <a:cs typeface="Calibri" panose="020F0502020204030204" pitchFamily="34" charset="0"/>
              </a:rPr>
              <a:t>Foodcoop</a:t>
            </a:r>
            <a:r>
              <a:rPr lang="nl-NL" sz="2400" i="1" kern="0">
                <a:effectLst/>
                <a:latin typeface="Calibri" panose="020F0502020204030204" pitchFamily="34" charset="0"/>
                <a:ea typeface="DengXian" panose="02010600030101010101" pitchFamily="2" charset="-122"/>
                <a:cs typeface="Calibri" panose="020F0502020204030204" pitchFamily="34" charset="0"/>
              </a:rPr>
              <a:t> Odin</a:t>
            </a:r>
            <a:endParaRPr lang="nl-NL" sz="2400" b="1" i="1" kern="0">
              <a:latin typeface="Calibri" panose="020F0502020204030204" pitchFamily="34" charset="0"/>
              <a:ea typeface="DengXian" panose="02010600030101010101" pitchFamily="2" charset="-122"/>
              <a:cs typeface="Calibri" panose="020F0502020204030204" pitchFamily="34" charset="0"/>
            </a:endParaRPr>
          </a:p>
          <a:p>
            <a:r>
              <a:rPr lang="nl-NL" sz="2400" kern="100">
                <a:effectLst/>
                <a:latin typeface="Calibri" panose="020F0502020204030204" pitchFamily="34" charset="0"/>
                <a:ea typeface="DengXian" panose="02010600030101010101" pitchFamily="2" charset="-122"/>
                <a:cs typeface="Arial" panose="020B0604020202020204" pitchFamily="34" charset="0"/>
              </a:rPr>
              <a:t>Het zijn geen gemakkelijke tijden voor wie hoop wil houden.</a:t>
            </a:r>
            <a:br>
              <a:rPr lang="nl-NL" sz="2400" kern="100">
                <a:effectLst/>
                <a:latin typeface="Calibri" panose="020F0502020204030204" pitchFamily="34" charset="0"/>
                <a:ea typeface="DengXian" panose="02010600030101010101" pitchFamily="2" charset="-122"/>
                <a:cs typeface="Arial" panose="020B0604020202020204" pitchFamily="34" charset="0"/>
              </a:rPr>
            </a:br>
            <a:r>
              <a:rPr lang="nl-NL" sz="2400" i="1" kern="100">
                <a:effectLst/>
                <a:latin typeface="Calibri" panose="020F0502020204030204" pitchFamily="34" charset="0"/>
                <a:ea typeface="DengXian" panose="02010600030101010101" pitchFamily="2" charset="-122"/>
                <a:cs typeface="Arial" panose="020B0604020202020204" pitchFamily="34" charset="0"/>
              </a:rPr>
              <a:t>Paul Luttikhuis</a:t>
            </a:r>
          </a:p>
          <a:p>
            <a:r>
              <a:rPr lang="nl-NL" sz="2400" kern="100">
                <a:effectLst/>
                <a:latin typeface="Calibri" panose="020F0502020204030204" pitchFamily="34" charset="0"/>
                <a:ea typeface="DengXian" panose="02010600030101010101" pitchFamily="2" charset="-122"/>
                <a:cs typeface="Calibri" panose="020F0502020204030204" pitchFamily="34" charset="0"/>
              </a:rPr>
              <a:t>Als we willen dat alles blijft zoals het is, dan moet alles veranderen.</a:t>
            </a:r>
            <a:br>
              <a:rPr lang="nl-NL" sz="2400" kern="100">
                <a:effectLst/>
                <a:latin typeface="Calibri" panose="020F0502020204030204" pitchFamily="34" charset="0"/>
                <a:ea typeface="DengXian" panose="02010600030101010101" pitchFamily="2" charset="-122"/>
                <a:cs typeface="Calibri" panose="020F0502020204030204" pitchFamily="34" charset="0"/>
              </a:rPr>
            </a:br>
            <a:r>
              <a:rPr lang="nl-NL" sz="2400" i="1" kern="100">
                <a:effectLst/>
                <a:latin typeface="Calibri" panose="020F0502020204030204" pitchFamily="34" charset="0"/>
                <a:ea typeface="DengXian" panose="02010600030101010101" pitchFamily="2" charset="-122"/>
                <a:cs typeface="Calibri" panose="020F0502020204030204" pitchFamily="34" charset="0"/>
              </a:rPr>
              <a:t>Giuseppe Tomasi di </a:t>
            </a:r>
            <a:r>
              <a:rPr lang="nl-NL" sz="2400" i="1" kern="100" err="1">
                <a:effectLst/>
                <a:latin typeface="Calibri" panose="020F0502020204030204" pitchFamily="34" charset="0"/>
                <a:ea typeface="DengXian" panose="02010600030101010101" pitchFamily="2" charset="-122"/>
                <a:cs typeface="Calibri" panose="020F0502020204030204" pitchFamily="34" charset="0"/>
              </a:rPr>
              <a:t>Lampedusa</a:t>
            </a:r>
            <a:endParaRPr lang="nl-NL" sz="2400" i="1" kern="100">
              <a:effectLst/>
              <a:latin typeface="Calibri" panose="020F0502020204030204" pitchFamily="34" charset="0"/>
              <a:ea typeface="DengXian" panose="02010600030101010101" pitchFamily="2" charset="-122"/>
              <a:cs typeface="Arial" panose="020B0604020202020204" pitchFamily="34" charset="0"/>
            </a:endParaRPr>
          </a:p>
          <a:p>
            <a:r>
              <a:rPr lang="nl-NL" sz="2400" kern="100">
                <a:effectLst/>
                <a:latin typeface="Calibri" panose="020F0502020204030204" pitchFamily="34" charset="0"/>
                <a:ea typeface="DengXian" panose="02010600030101010101" pitchFamily="2" charset="-122"/>
                <a:cs typeface="Calibri" panose="020F0502020204030204" pitchFamily="34" charset="0"/>
              </a:rPr>
              <a:t>Als je een groot doel hebt, weten mensen waar ze naar toe gaan en waarom.</a:t>
            </a:r>
            <a:r>
              <a:rPr lang="nl-NL" sz="2400" kern="100">
                <a:latin typeface="Calibri" panose="020F0502020204030204" pitchFamily="34" charset="0"/>
                <a:ea typeface="DengXian" panose="02010600030101010101" pitchFamily="2" charset="-122"/>
                <a:cs typeface="Arial" panose="020B0604020202020204" pitchFamily="34" charset="0"/>
              </a:rPr>
              <a:t> </a:t>
            </a:r>
            <a:r>
              <a:rPr lang="nl-NL" sz="2400" i="1" kern="100">
                <a:effectLst/>
                <a:latin typeface="Calibri" panose="020F0502020204030204" pitchFamily="34" charset="0"/>
                <a:ea typeface="DengXian" panose="02010600030101010101" pitchFamily="2" charset="-122"/>
                <a:cs typeface="Calibri" panose="020F0502020204030204" pitchFamily="34" charset="0"/>
              </a:rPr>
              <a:t>Marcel Meijer</a:t>
            </a:r>
            <a:endParaRPr lang="nl-NL" sz="2400" i="1" kern="100">
              <a:effectLst/>
              <a:latin typeface="Calibri" panose="020F0502020204030204" pitchFamily="34" charset="0"/>
              <a:ea typeface="DengXian" panose="02010600030101010101" pitchFamily="2" charset="-122"/>
              <a:cs typeface="Arial" panose="020B0604020202020204" pitchFamily="34" charset="0"/>
            </a:endParaRPr>
          </a:p>
          <a:p>
            <a:r>
              <a:rPr lang="nl-NL" sz="2400" kern="0">
                <a:effectLst/>
                <a:latin typeface="Calibri" panose="020F0502020204030204" pitchFamily="34" charset="0"/>
                <a:ea typeface="DengXian" panose="02010600030101010101" pitchFamily="2" charset="-122"/>
                <a:cs typeface="Calibri" panose="020F0502020204030204" pitchFamily="34" charset="0"/>
              </a:rPr>
              <a:t>Zoals verwacht, loopt alles anders.</a:t>
            </a:r>
            <a:br>
              <a:rPr lang="nl-NL" sz="2400" kern="0">
                <a:effectLst/>
                <a:latin typeface="Calibri" panose="020F0502020204030204" pitchFamily="34" charset="0"/>
                <a:ea typeface="DengXian" panose="02010600030101010101" pitchFamily="2" charset="-122"/>
                <a:cs typeface="Calibri" panose="020F0502020204030204" pitchFamily="34" charset="0"/>
              </a:rPr>
            </a:br>
            <a:r>
              <a:rPr lang="nl-NL" sz="2400" i="1" kern="0">
                <a:effectLst/>
                <a:latin typeface="Calibri" panose="020F0502020204030204" pitchFamily="34" charset="0"/>
                <a:ea typeface="DengXian" panose="02010600030101010101" pitchFamily="2" charset="-122"/>
                <a:cs typeface="Calibri" panose="020F0502020204030204" pitchFamily="34" charset="0"/>
              </a:rPr>
              <a:t>Berthold </a:t>
            </a:r>
            <a:r>
              <a:rPr lang="nl-NL" sz="2400" i="1" kern="0" err="1">
                <a:effectLst/>
                <a:latin typeface="Calibri" panose="020F0502020204030204" pitchFamily="34" charset="0"/>
                <a:ea typeface="DengXian" panose="02010600030101010101" pitchFamily="2" charset="-122"/>
                <a:cs typeface="Calibri" panose="020F0502020204030204" pitchFamily="34" charset="0"/>
              </a:rPr>
              <a:t>Gunster</a:t>
            </a:r>
            <a:endParaRPr lang="nl-NL" sz="2400" i="1" kern="100">
              <a:effectLst/>
              <a:latin typeface="Calibri" panose="020F0502020204030204" pitchFamily="34" charset="0"/>
              <a:ea typeface="DengXian" panose="02010600030101010101" pitchFamily="2" charset="-122"/>
              <a:cs typeface="Arial" panose="020B0604020202020204" pitchFamily="34" charset="0"/>
            </a:endParaRPr>
          </a:p>
          <a:p>
            <a:endParaRPr lang="nl-NL" sz="2600"/>
          </a:p>
        </p:txBody>
      </p:sp>
    </p:spTree>
    <p:extLst>
      <p:ext uri="{BB962C8B-B14F-4D97-AF65-F5344CB8AC3E}">
        <p14:creationId xmlns:p14="http://schemas.microsoft.com/office/powerpoint/2010/main" val="132828529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Website </a:t>
            </a:r>
            <a:r>
              <a:rPr lang="nl-NL" sz="3600" dirty="0" err="1">
                <a:solidFill>
                  <a:schemeClr val="bg1"/>
                </a:solidFill>
              </a:rPr>
              <a:t>BusinessModelLab</a:t>
            </a:r>
            <a:endParaRPr lang="nl-NL" sz="3600" dirty="0">
              <a:solidFill>
                <a:schemeClr val="bg1"/>
              </a:solidFill>
            </a:endParaRPr>
          </a:p>
        </p:txBody>
      </p:sp>
      <p:pic>
        <p:nvPicPr>
          <p:cNvPr id="5" name="Afbeelding 4">
            <a:extLst>
              <a:ext uri="{FF2B5EF4-FFF2-40B4-BE49-F238E27FC236}">
                <a16:creationId xmlns:a16="http://schemas.microsoft.com/office/drawing/2014/main" id="{E752C35C-1744-51AE-7574-CB3BEA0C7108}"/>
              </a:ext>
            </a:extLst>
          </p:cNvPr>
          <p:cNvPicPr>
            <a:picLocks noChangeAspect="1"/>
          </p:cNvPicPr>
          <p:nvPr/>
        </p:nvPicPr>
        <p:blipFill>
          <a:blip r:embed="rId3"/>
          <a:stretch>
            <a:fillRect/>
          </a:stretch>
        </p:blipFill>
        <p:spPr>
          <a:xfrm>
            <a:off x="3347358" y="1602000"/>
            <a:ext cx="5497284" cy="5256000"/>
          </a:xfrm>
          <a:prstGeom prst="rect">
            <a:avLst/>
          </a:prstGeom>
        </p:spPr>
      </p:pic>
      <p:sp>
        <p:nvSpPr>
          <p:cNvPr id="8" name="Tekstvak 7">
            <a:extLst>
              <a:ext uri="{FF2B5EF4-FFF2-40B4-BE49-F238E27FC236}">
                <a16:creationId xmlns:a16="http://schemas.microsoft.com/office/drawing/2014/main" id="{03597A82-3275-CFC3-DA4E-5B569F444312}"/>
              </a:ext>
            </a:extLst>
          </p:cNvPr>
          <p:cNvSpPr txBox="1"/>
          <p:nvPr/>
        </p:nvSpPr>
        <p:spPr>
          <a:xfrm>
            <a:off x="3377338" y="3635815"/>
            <a:ext cx="5497284" cy="461665"/>
          </a:xfrm>
          <a:prstGeom prst="rect">
            <a:avLst/>
          </a:prstGeom>
          <a:noFill/>
        </p:spPr>
        <p:txBody>
          <a:bodyPr wrap="square">
            <a:spAutoFit/>
          </a:bodyPr>
          <a:lstStyle/>
          <a:p>
            <a:r>
              <a:rPr lang="nl-NL" sz="2400" dirty="0">
                <a:solidFill>
                  <a:schemeClr val="bg1"/>
                </a:solidFill>
                <a:hlinkClick r:id="rId4">
                  <a:extLst>
                    <a:ext uri="{A12FA001-AC4F-418D-AE19-62706E023703}">
                      <ahyp:hlinkClr xmlns:ahyp="http://schemas.microsoft.com/office/drawing/2018/hyperlinkcolor" val="tx"/>
                    </a:ext>
                  </a:extLst>
                </a:hlinkClick>
              </a:rPr>
              <a:t>www.businessmodellab.nl/transitiecanvas</a:t>
            </a:r>
            <a:endParaRPr lang="nl-NL" sz="2400" dirty="0">
              <a:solidFill>
                <a:schemeClr val="bg1"/>
              </a:solidFill>
            </a:endParaRPr>
          </a:p>
        </p:txBody>
      </p:sp>
    </p:spTree>
    <p:extLst>
      <p:ext uri="{BB962C8B-B14F-4D97-AF65-F5344CB8AC3E}">
        <p14:creationId xmlns:p14="http://schemas.microsoft.com/office/powerpoint/2010/main" val="206725470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Bronnen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825625"/>
            <a:ext cx="10800000" cy="4351338"/>
          </a:xfrm>
          <a:prstGeom prst="roundRect">
            <a:avLst/>
          </a:prstGeom>
          <a:ln w="28575">
            <a:solidFill>
              <a:srgbClr val="00B050"/>
            </a:solidFill>
          </a:ln>
        </p:spPr>
        <p:txBody>
          <a:bodyPr>
            <a:normAutofit fontScale="92500" lnSpcReduction="10000"/>
          </a:bodyPr>
          <a:lstStyle/>
          <a:p>
            <a:pPr marL="0" indent="0">
              <a:buNone/>
            </a:pPr>
            <a:endParaRPr lang="nl-NL" sz="1800" kern="0" dirty="0">
              <a:solidFill>
                <a:srgbClr val="FF0000"/>
              </a:solidFill>
              <a:effectLst/>
              <a:latin typeface="Calibri" panose="020F0502020204030204" pitchFamily="34" charset="0"/>
              <a:ea typeface="DengXian" panose="02010600030101010101" pitchFamily="2" charset="-122"/>
              <a:cs typeface="Calibri" panose="020F0502020204030204" pitchFamily="34" charset="0"/>
            </a:endParaRPr>
          </a:p>
          <a:p>
            <a:r>
              <a:rPr lang="nl-NL" sz="2400" kern="0" dirty="0">
                <a:effectLst/>
                <a:latin typeface="Calibri" panose="020F0502020204030204" pitchFamily="34" charset="0"/>
                <a:ea typeface="DengXian" panose="02010600030101010101" pitchFamily="2" charset="-122"/>
                <a:cs typeface="Calibri" panose="020F0502020204030204" pitchFamily="34" charset="0"/>
              </a:rPr>
              <a:t>In het werkboek en de theoretische toelichting, staan heel veel verschillende bronnen. </a:t>
            </a:r>
            <a:r>
              <a:rPr lang="nl-NL" sz="2400" kern="0" dirty="0">
                <a:latin typeface="Calibri" panose="020F0502020204030204" pitchFamily="34" charset="0"/>
                <a:ea typeface="DengXian" panose="02010600030101010101" pitchFamily="2" charset="-122"/>
                <a:cs typeface="Calibri" panose="020F0502020204030204" pitchFamily="34" charset="0"/>
              </a:rPr>
              <a:t>Deze zijn </a:t>
            </a:r>
            <a:r>
              <a:rPr lang="nl-NL" sz="2400" kern="0" dirty="0">
                <a:effectLst/>
                <a:latin typeface="Calibri" panose="020F0502020204030204" pitchFamily="34" charset="0"/>
                <a:ea typeface="DengXian" panose="02010600030101010101" pitchFamily="2" charset="-122"/>
                <a:cs typeface="Calibri" panose="020F0502020204030204" pitchFamily="34" charset="0"/>
              </a:rPr>
              <a:t>te vinden op  de BML website: </a:t>
            </a:r>
            <a:r>
              <a:rPr lang="nl-NL" sz="2400" dirty="0">
                <a:hlinkClick r:id="rId2"/>
              </a:rPr>
              <a:t>www.businessmodellab.nl/transitiecanvas</a:t>
            </a:r>
            <a:endParaRPr lang="nl-NL" sz="2400" b="1" i="1" kern="0" dirty="0">
              <a:latin typeface="Calibri" panose="020F0502020204030204" pitchFamily="34" charset="0"/>
              <a:ea typeface="DengXian" panose="02010600030101010101" pitchFamily="2" charset="-122"/>
              <a:cs typeface="Calibri" panose="020F0502020204030204" pitchFamily="34" charset="0"/>
            </a:endParaRPr>
          </a:p>
          <a:p>
            <a:r>
              <a:rPr lang="nl-NL" sz="2400" kern="100" dirty="0">
                <a:effectLst/>
                <a:latin typeface="Calibri" panose="020F0502020204030204" pitchFamily="34" charset="0"/>
                <a:ea typeface="DengXian" panose="02010600030101010101" pitchFamily="2" charset="-122"/>
                <a:cs typeface="Arial" panose="020B0604020202020204" pitchFamily="34" charset="0"/>
              </a:rPr>
              <a:t>Wil je in aanvulling op dit materiaal aan de slag met een training rond (product)ontwerp kijk dan op de CIRCO-website: https://www.circonl.nl/</a:t>
            </a:r>
            <a:endParaRPr lang="nl-NL" sz="2400" i="1" kern="100" dirty="0">
              <a:effectLst/>
              <a:latin typeface="Calibri" panose="020F0502020204030204" pitchFamily="34" charset="0"/>
              <a:ea typeface="DengXian" panose="02010600030101010101" pitchFamily="2" charset="-122"/>
              <a:cs typeface="Arial" panose="020B0604020202020204" pitchFamily="34" charset="0"/>
            </a:endParaRPr>
          </a:p>
          <a:p>
            <a:r>
              <a:rPr lang="nl-NL" sz="2400" kern="100" dirty="0">
                <a:effectLst/>
                <a:latin typeface="Calibri" panose="020F0502020204030204" pitchFamily="34" charset="0"/>
                <a:ea typeface="DengXian" panose="02010600030101010101" pitchFamily="2" charset="-122"/>
                <a:cs typeface="Calibri" panose="020F0502020204030204" pitchFamily="34" charset="0"/>
              </a:rPr>
              <a:t>Wil je meer weten over het landelijke programma rond de circulaire </a:t>
            </a:r>
            <a:r>
              <a:rPr lang="nl-NL" sz="2400" kern="100" dirty="0" err="1">
                <a:effectLst/>
                <a:latin typeface="Calibri" panose="020F0502020204030204" pitchFamily="34" charset="0"/>
                <a:ea typeface="DengXian" panose="02010600030101010101" pitchFamily="2" charset="-122"/>
                <a:cs typeface="Calibri" panose="020F0502020204030204" pitchFamily="34" charset="0"/>
              </a:rPr>
              <a:t>maakindustrie</a:t>
            </a:r>
            <a:r>
              <a:rPr lang="nl-NL" sz="2400" kern="100" dirty="0">
                <a:effectLst/>
                <a:latin typeface="Calibri" panose="020F0502020204030204" pitchFamily="34" charset="0"/>
                <a:ea typeface="DengXian" panose="02010600030101010101" pitchFamily="2" charset="-122"/>
                <a:cs typeface="Calibri" panose="020F0502020204030204" pitchFamily="34" charset="0"/>
              </a:rPr>
              <a:t> kijk dan op: https://circulairemaakindustrie.nl/</a:t>
            </a:r>
            <a:endParaRPr lang="nl-NL" sz="2400" i="1" kern="100" dirty="0">
              <a:effectLst/>
              <a:latin typeface="Calibri" panose="020F0502020204030204" pitchFamily="34" charset="0"/>
              <a:ea typeface="DengXian" panose="02010600030101010101" pitchFamily="2" charset="-122"/>
              <a:cs typeface="Arial" panose="020B0604020202020204" pitchFamily="34" charset="0"/>
            </a:endParaRPr>
          </a:p>
          <a:p>
            <a:r>
              <a:rPr lang="nl-NL" sz="2400" kern="100" dirty="0">
                <a:effectLst/>
                <a:latin typeface="Calibri" panose="020F0502020204030204" pitchFamily="34" charset="0"/>
                <a:ea typeface="DengXian" panose="02010600030101010101" pitchFamily="2" charset="-122"/>
                <a:cs typeface="Calibri" panose="020F0502020204030204" pitchFamily="34" charset="0"/>
              </a:rPr>
              <a:t>Mocht je meer inzicht in transitie, de circulaire economie en grondstoffen kijk dan naar deze video: https://www.youtube.com/watch?v=cbrjvG40o18 </a:t>
            </a:r>
          </a:p>
          <a:p>
            <a:r>
              <a:rPr lang="nl-NL" sz="2400" kern="0" dirty="0">
                <a:effectLst/>
                <a:latin typeface="Calibri" panose="020F0502020204030204" pitchFamily="34" charset="0"/>
                <a:ea typeface="DengXian" panose="02010600030101010101" pitchFamily="2" charset="-122"/>
                <a:cs typeface="Calibri" panose="020F0502020204030204" pitchFamily="34" charset="0"/>
              </a:rPr>
              <a:t>Wil je je verdiepen in businessmodellen kijk dan op de BML-website of naar de publicatie over het Business Model Template: https://tinyurl.com/p2ca5unj</a:t>
            </a:r>
            <a:endParaRPr lang="nl-NL" sz="2400" i="1" kern="100" dirty="0">
              <a:effectLst/>
              <a:latin typeface="Calibri" panose="020F0502020204030204" pitchFamily="34" charset="0"/>
              <a:ea typeface="DengXian" panose="02010600030101010101" pitchFamily="2" charset="-122"/>
              <a:cs typeface="Arial" panose="020B0604020202020204" pitchFamily="34" charset="0"/>
            </a:endParaRPr>
          </a:p>
          <a:p>
            <a:endParaRPr lang="nl-NL" sz="2600" dirty="0"/>
          </a:p>
        </p:txBody>
      </p:sp>
    </p:spTree>
    <p:extLst>
      <p:ext uri="{BB962C8B-B14F-4D97-AF65-F5344CB8AC3E}">
        <p14:creationId xmlns:p14="http://schemas.microsoft.com/office/powerpoint/2010/main" val="30068433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Contacten en feedback</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5625"/>
            <a:ext cx="5040000" cy="4351338"/>
          </a:xfrm>
          <a:prstGeom prst="roundRect">
            <a:avLst/>
          </a:prstGeom>
          <a:ln w="28575">
            <a:solidFill>
              <a:srgbClr val="00B050"/>
            </a:solidFill>
          </a:ln>
        </p:spPr>
        <p:txBody>
          <a:bodyPr>
            <a:normAutofit/>
          </a:bodyPr>
          <a:lstStyle/>
          <a:p>
            <a:r>
              <a:rPr lang="nl-NL" sz="2000"/>
              <a:t>Wie meer wil weten over de programma’s van CIRCO en CIRCONNECT kan terecht bij Iris </a:t>
            </a:r>
            <a:r>
              <a:rPr lang="nl-NL" sz="2000" err="1"/>
              <a:t>Grobben</a:t>
            </a:r>
            <a:r>
              <a:rPr lang="nl-NL" sz="2000"/>
              <a:t> (</a:t>
            </a:r>
            <a:r>
              <a:rPr lang="nl-NL" sz="2000" err="1"/>
              <a:t>Circo</a:t>
            </a:r>
            <a:r>
              <a:rPr lang="nl-NL" sz="2000"/>
              <a:t>): </a:t>
            </a:r>
            <a:r>
              <a:rPr lang="nl-NL" sz="2000">
                <a:hlinkClick r:id="rId2"/>
              </a:rPr>
              <a:t>iris@circonnect.org</a:t>
            </a:r>
            <a:r>
              <a:rPr lang="nl-NL" sz="2000"/>
              <a:t> </a:t>
            </a:r>
          </a:p>
          <a:p>
            <a:r>
              <a:rPr lang="nl-NL" sz="2000">
                <a:effectLst/>
              </a:rPr>
              <a:t>Wie meer wil weten over het programma van de Circulaire Maakindustrie kan terecht bij Mattheus van de Pol (EZ): </a:t>
            </a:r>
            <a:r>
              <a:rPr lang="nl-NL" sz="2000">
                <a:effectLst/>
                <a:hlinkClick r:id="rId3"/>
              </a:rPr>
              <a:t>m.vandepol@minez.nl</a:t>
            </a:r>
            <a:r>
              <a:rPr lang="nl-NL" sz="2000">
                <a:effectLst/>
              </a:rPr>
              <a:t> </a:t>
            </a:r>
            <a:endParaRPr lang="nl-NL" sz="2400">
              <a:effectLst/>
            </a:endParaRPr>
          </a:p>
          <a:p>
            <a:r>
              <a:rPr lang="nl-NL" sz="2000"/>
              <a:t>Wie meer wil weten over het werk van Het Groene Brein en Het Versnellingshuis kan terecht bij Diana den Held (HGB): </a:t>
            </a:r>
            <a:r>
              <a:rPr lang="nl-NL" sz="2000">
                <a:hlinkClick r:id="rId4"/>
              </a:rPr>
              <a:t>diana.denheld@hetgroenebrein.nl</a:t>
            </a:r>
            <a:r>
              <a:rPr lang="nl-NL" sz="2000"/>
              <a:t> </a:t>
            </a:r>
            <a:endParaRPr lang="nl-NL" sz="2000">
              <a:effectLst/>
            </a:endParaRPr>
          </a:p>
          <a:p>
            <a:pPr marL="0" indent="0">
              <a:buNone/>
            </a:pPr>
            <a:endParaRPr lang="nl-NL" sz="24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000"/>
              <a:t>Feedback op het functioneren van de website kan gestuurd worden naar Joey Willemse (Saxion): </a:t>
            </a:r>
            <a:r>
              <a:rPr lang="nl-NL" sz="2000">
                <a:hlinkClick r:id="rId5"/>
              </a:rPr>
              <a:t>j.j.w.willemse@saxion.nl</a:t>
            </a:r>
            <a:r>
              <a:rPr lang="nl-NL" sz="2000"/>
              <a:t> </a:t>
            </a:r>
          </a:p>
          <a:p>
            <a:r>
              <a:rPr lang="nl-NL" sz="2000"/>
              <a:t>Wie meer wil weten over het </a:t>
            </a:r>
            <a:r>
              <a:rPr lang="nl-NL" sz="2000" err="1"/>
              <a:t>BusinessModelLab</a:t>
            </a:r>
            <a:r>
              <a:rPr lang="nl-NL" sz="2000"/>
              <a:t> kan terecht bij Moniek </a:t>
            </a:r>
            <a:r>
              <a:rPr lang="nl-NL" sz="2000" err="1"/>
              <a:t>Kamm</a:t>
            </a:r>
            <a:r>
              <a:rPr lang="nl-NL" sz="2000"/>
              <a:t> (Saxion): </a:t>
            </a:r>
            <a:r>
              <a:rPr lang="nl-NL" sz="2000">
                <a:hlinkClick r:id="rId6"/>
              </a:rPr>
              <a:t>m.a.a.kamm@saxion.nl</a:t>
            </a:r>
            <a:r>
              <a:rPr lang="nl-NL" sz="2000"/>
              <a:t> </a:t>
            </a:r>
          </a:p>
          <a:p>
            <a:r>
              <a:rPr lang="nl-NL" sz="2000"/>
              <a:t>Inhoudelijke feedback op het werkboek, de werkbladen en de website kan gestuurd worden naar Jan Jonker (JAB): </a:t>
            </a:r>
            <a:r>
              <a:rPr lang="nl-NL" sz="2000">
                <a:hlinkClick r:id="rId7"/>
              </a:rPr>
              <a:t>janjonker@me.com</a:t>
            </a:r>
            <a:r>
              <a:rPr lang="nl-NL" sz="2000"/>
              <a:t> </a:t>
            </a:r>
          </a:p>
          <a:p>
            <a:endParaRPr lang="nl-NL" sz="2600"/>
          </a:p>
          <a:p>
            <a:endParaRPr lang="nl-NL"/>
          </a:p>
        </p:txBody>
      </p:sp>
    </p:spTree>
    <p:extLst>
      <p:ext uri="{BB962C8B-B14F-4D97-AF65-F5344CB8AC3E}">
        <p14:creationId xmlns:p14="http://schemas.microsoft.com/office/powerpoint/2010/main" val="275557295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4479</Words>
  <Application>Microsoft Macintosh PowerPoint</Application>
  <PresentationFormat>Breedbeeld</PresentationFormat>
  <Paragraphs>494</Paragraphs>
  <Slides>100</Slides>
  <Notes>7</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100</vt:i4>
      </vt:variant>
    </vt:vector>
  </HeadingPairs>
  <TitlesOfParts>
    <vt:vector size="109" baseType="lpstr">
      <vt:lpstr>Aptos</vt:lpstr>
      <vt:lpstr>Arial</vt:lpstr>
      <vt:lpstr>Calibri</vt:lpstr>
      <vt:lpstr>Calibri Light</vt:lpstr>
      <vt:lpstr>FedraSansPro-Demi</vt:lpstr>
      <vt:lpstr>FedraSansPro-Demi</vt:lpstr>
      <vt:lpstr>FEDRASANSPROPP-DEMI</vt:lpstr>
      <vt:lpstr>Helvetica</vt:lpstr>
      <vt:lpstr>Kantoorthema</vt:lpstr>
      <vt:lpstr>WEconomy Transitiecanvas</vt:lpstr>
      <vt:lpstr>Dankwoord</vt:lpstr>
      <vt:lpstr>Gebruiksaanwijzing</vt:lpstr>
      <vt:lpstr>Extra slides</vt:lpstr>
      <vt:lpstr>Het WEconomy Transitiemodel in een notendop</vt:lpstr>
      <vt:lpstr>Inleiding</vt:lpstr>
      <vt:lpstr>Essentie transitie </vt:lpstr>
      <vt:lpstr>Het WEconomy Transitiemodel</vt:lpstr>
      <vt:lpstr>Het WEconomy Transitiemodel</vt:lpstr>
      <vt:lpstr>Eigen aanpak transitieprogramma</vt:lpstr>
      <vt:lpstr>Structuur WEconomy Transitiemodel</vt:lpstr>
      <vt:lpstr>PowerPoint-presentatie</vt:lpstr>
      <vt:lpstr>Materialen: werkboek, website en werkbladen</vt:lpstr>
      <vt:lpstr>Transitie reis</vt:lpstr>
      <vt:lpstr>Hart onder de riem</vt:lpstr>
      <vt:lpstr>Uitwerking WEconomy Transitiemodel</vt:lpstr>
      <vt:lpstr>Werkboek WEconomy Transitiemodel</vt:lpstr>
      <vt:lpstr>Vier grote opgaven</vt:lpstr>
      <vt:lpstr>Uitgangspunten WEconomy Transitiemodel</vt:lpstr>
      <vt:lpstr>Structuur WEconomy Transitiemodel (1)</vt:lpstr>
      <vt:lpstr>Structuur WEconomy Transitiemodel (2)</vt:lpstr>
      <vt:lpstr>Uitklapmenu</vt:lpstr>
      <vt:lpstr>Drie uitganspunten</vt:lpstr>
      <vt:lpstr>Meervoudige waardecreatie</vt:lpstr>
      <vt:lpstr>Fasen organisatieontwikkeling</vt:lpstr>
      <vt:lpstr>Ontwerpprincipes transitieprogramma’s</vt:lpstr>
      <vt:lpstr>Eigen aanpak transitieprogramma</vt:lpstr>
      <vt:lpstr>Cafetariamodel</vt:lpstr>
      <vt:lpstr>Video: Introductie WEconomy Transitiemodel</vt:lpstr>
      <vt:lpstr>Landingspagina BusinessModelLab (BML)</vt:lpstr>
      <vt:lpstr>Transitiecanvas – met vragen</vt:lpstr>
      <vt:lpstr>PowerPoint-presentatie</vt:lpstr>
      <vt:lpstr>Werkmaterialen</vt:lpstr>
      <vt:lpstr>Werkbladen</vt:lpstr>
      <vt:lpstr>Programmafase</vt:lpstr>
      <vt:lpstr>Ambitie formuleren</vt:lpstr>
      <vt:lpstr>Transitie = waardecreatie herdefiniëren</vt:lpstr>
      <vt:lpstr>Wie zitten er aan tafel?</vt:lpstr>
      <vt:lpstr>Rollen visie en ambitie</vt:lpstr>
      <vt:lpstr>Gezamenlijk ambitie ontwikkelen</vt:lpstr>
      <vt:lpstr>Welk probleem voor wie wordt opgelost?</vt:lpstr>
      <vt:lpstr>Problemen veranderen</vt:lpstr>
      <vt:lpstr>Welke vorm van waardecreatie streven partijen na?</vt:lpstr>
      <vt:lpstr>Strategieën waardecreatie (1)</vt:lpstr>
      <vt:lpstr>Strategieën voor waardecreatie (2)</vt:lpstr>
      <vt:lpstr>QuickScan maken</vt:lpstr>
      <vt:lpstr>QuickScan schaal en samenhang</vt:lpstr>
      <vt:lpstr>QuickScan organisatorische opgave</vt:lpstr>
      <vt:lpstr>QuickScan schaal, samenhang en systeem</vt:lpstr>
      <vt:lpstr>QuickScan krachtenveldanalyse</vt:lpstr>
      <vt:lpstr>Strategisch kiezen</vt:lpstr>
      <vt:lpstr>PowerPoint-presentatie</vt:lpstr>
      <vt:lpstr>Strategisch kiezen: de X-curve (1)</vt:lpstr>
      <vt:lpstr>Strategisch kiezen: tijdshorizonten X-curve</vt:lpstr>
      <vt:lpstr>PowerPoint-presentatie</vt:lpstr>
      <vt:lpstr>Stip op de horizon</vt:lpstr>
      <vt:lpstr>Organiseerfase</vt:lpstr>
      <vt:lpstr>Organiseren vormgeven</vt:lpstr>
      <vt:lpstr>Fasen organisatieontwikkeling</vt:lpstr>
      <vt:lpstr>Veranderbreedte en -diepte</vt:lpstr>
      <vt:lpstr>Check de veranderruimte</vt:lpstr>
      <vt:lpstr>Coalitie vormen</vt:lpstr>
      <vt:lpstr>Fasen coalitievorming</vt:lpstr>
      <vt:lpstr>Regie: Netwerksturing en programmamanagement</vt:lpstr>
      <vt:lpstr>Regiefasen</vt:lpstr>
      <vt:lpstr>Competenties: Analyseren en aanpassen</vt:lpstr>
      <vt:lpstr>Fasen teamcompetentie-ontwikkeling</vt:lpstr>
      <vt:lpstr>Businessmodel maken en/of aanpassen</vt:lpstr>
      <vt:lpstr>Businessmodel ontwikkeling</vt:lpstr>
      <vt:lpstr>De essentie van een businessmodel</vt:lpstr>
      <vt:lpstr>Classificatie van businessmodellen</vt:lpstr>
      <vt:lpstr>Keuzediagram businessmodel</vt:lpstr>
      <vt:lpstr>Uitgangspunten collectieve businessmodellen</vt:lpstr>
      <vt:lpstr>Classificatie van collectieve businessmodellen</vt:lpstr>
      <vt:lpstr>Organiseren van collectieve waardecreatie</vt:lpstr>
      <vt:lpstr>Samenvatting Impact van organiseren</vt:lpstr>
      <vt:lpstr>Samenvatting: Impact van veranderingen</vt:lpstr>
      <vt:lpstr>Ondersteunende bouwstenen</vt:lpstr>
      <vt:lpstr>Technologische ontwikkelingen</vt:lpstr>
      <vt:lpstr>Financiële middelen</vt:lpstr>
      <vt:lpstr>Informatiestromen managen</vt:lpstr>
      <vt:lpstr>Institutionele context aanpassen</vt:lpstr>
      <vt:lpstr>Grondstofstromen beheren</vt:lpstr>
      <vt:lpstr>Interventiematrix ondersteunende bouwstenen</vt:lpstr>
      <vt:lpstr>Resultaatfase</vt:lpstr>
      <vt:lpstr>De IJsberg van Output en Outcome</vt:lpstr>
      <vt:lpstr>Resultaat bepalen</vt:lpstr>
      <vt:lpstr>Analyse van de output</vt:lpstr>
      <vt:lpstr>Analyse van de outcome</vt:lpstr>
      <vt:lpstr>Rapporteren</vt:lpstr>
      <vt:lpstr>Talen</vt:lpstr>
      <vt:lpstr>Communiceren</vt:lpstr>
      <vt:lpstr>Tot slot</vt:lpstr>
      <vt:lpstr>Transitiecanvas op basis Knoster-Lippitt Model</vt:lpstr>
      <vt:lpstr>Hart onder de riem</vt:lpstr>
      <vt:lpstr>Quotes – om ‘losjes’ te gebruiken</vt:lpstr>
      <vt:lpstr>Website BusinessModelLab</vt:lpstr>
      <vt:lpstr>Bronnen</vt:lpstr>
      <vt:lpstr>Contacten en feedback</vt:lpstr>
      <vt:lpstr>Colofon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Microsoft Office User</dc:creator>
  <cp:lastModifiedBy>Microsoft Office User</cp:lastModifiedBy>
  <cp:revision>129</cp:revision>
  <cp:lastPrinted>2025-02-12T15:05:31Z</cp:lastPrinted>
  <dcterms:created xsi:type="dcterms:W3CDTF">2025-02-05T07:47:11Z</dcterms:created>
  <dcterms:modified xsi:type="dcterms:W3CDTF">2025-03-25T06:13:03Z</dcterms:modified>
</cp:coreProperties>
</file>